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7" r:id="rId3"/>
    <p:sldId id="361" r:id="rId4"/>
    <p:sldId id="377" r:id="rId5"/>
    <p:sldId id="376" r:id="rId6"/>
    <p:sldId id="354" r:id="rId7"/>
    <p:sldId id="320" r:id="rId8"/>
    <p:sldId id="325" r:id="rId9"/>
    <p:sldId id="327" r:id="rId10"/>
    <p:sldId id="335" r:id="rId11"/>
    <p:sldId id="328" r:id="rId12"/>
    <p:sldId id="372" r:id="rId13"/>
    <p:sldId id="318" r:id="rId14"/>
    <p:sldId id="365" r:id="rId15"/>
    <p:sldId id="353" r:id="rId16"/>
    <p:sldId id="366" r:id="rId17"/>
    <p:sldId id="378" r:id="rId18"/>
    <p:sldId id="379" r:id="rId19"/>
    <p:sldId id="380" r:id="rId20"/>
    <p:sldId id="369" r:id="rId21"/>
    <p:sldId id="306" r:id="rId22"/>
    <p:sldId id="264" r:id="rId23"/>
    <p:sldId id="348" r:id="rId24"/>
    <p:sldId id="347" r:id="rId25"/>
  </p:sldIdLst>
  <p:sldSz cx="9144000" cy="6858000" type="screen4x3"/>
  <p:notesSz cx="6724650" cy="97742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105" d="100"/>
          <a:sy n="105" d="100"/>
        </p:scale>
        <p:origin x="10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4216" cy="488181"/>
          </a:xfrm>
          <a:prstGeom prst="rect">
            <a:avLst/>
          </a:prstGeom>
        </p:spPr>
        <p:txBody>
          <a:bodyPr vert="horz" lIns="87030" tIns="43516" rIns="87030" bIns="43516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08931" y="1"/>
            <a:ext cx="2914216" cy="488181"/>
          </a:xfrm>
          <a:prstGeom prst="rect">
            <a:avLst/>
          </a:prstGeom>
        </p:spPr>
        <p:txBody>
          <a:bodyPr vert="horz" lIns="87030" tIns="43516" rIns="87030" bIns="43516" rtlCol="0"/>
          <a:lstStyle>
            <a:lvl1pPr algn="r">
              <a:defRPr sz="1200"/>
            </a:lvl1pPr>
          </a:lstStyle>
          <a:p>
            <a:fld id="{7347D656-43C6-4DBC-91AD-0F00C4DB1045}" type="datetimeFigureOut">
              <a:rPr lang="nl-BE" smtClean="0"/>
              <a:pPr/>
              <a:t>5/06/2026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030" tIns="43516" rIns="87030" bIns="43516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2165" y="4642270"/>
            <a:ext cx="5380321" cy="4398180"/>
          </a:xfrm>
          <a:prstGeom prst="rect">
            <a:avLst/>
          </a:prstGeom>
        </p:spPr>
        <p:txBody>
          <a:bodyPr vert="horz" lIns="87030" tIns="43516" rIns="87030" bIns="43516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284541"/>
            <a:ext cx="2914216" cy="488181"/>
          </a:xfrm>
          <a:prstGeom prst="rect">
            <a:avLst/>
          </a:prstGeom>
        </p:spPr>
        <p:txBody>
          <a:bodyPr vert="horz" lIns="87030" tIns="43516" rIns="87030" bIns="43516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08931" y="9284541"/>
            <a:ext cx="2914216" cy="488181"/>
          </a:xfrm>
          <a:prstGeom prst="rect">
            <a:avLst/>
          </a:prstGeom>
        </p:spPr>
        <p:txBody>
          <a:bodyPr vert="horz" lIns="87030" tIns="43516" rIns="87030" bIns="43516" rtlCol="0" anchor="b"/>
          <a:lstStyle>
            <a:lvl1pPr algn="r">
              <a:defRPr sz="1200"/>
            </a:lvl1pPr>
          </a:lstStyle>
          <a:p>
            <a:fld id="{6E4A5A52-D550-4318-831F-4487A1A35B1A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693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816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1935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1969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6CB58-141B-673B-22E2-EF98847B0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041939D-E8A5-741E-2AC2-DF27712C5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FCA0BC9-A189-5278-E067-CD6E8D68B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9E6B2D6-5CFD-0248-0CC4-F8136A8ED8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6571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D0FF1-38E4-F426-5281-0AAB927B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2E45B63-F53D-5AC8-75A8-949C529CC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4FCB4F4-4C5D-51B8-9C5E-4CC41C169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161EC5-6516-998F-29CC-389223138E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8011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2576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A5A52-D550-4318-831F-4487A1A35B1A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347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B2E6-908D-4750-AEF9-C3189A8BF363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15426-0F05-4C9A-ADB1-83F82CD576D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E1A1-A568-4A58-96BC-AB750BD0EDBB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9E785-BB1D-4548-BF23-A809B28F0B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B516F-CA7A-4C82-95A1-FE2A6DB32F7D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EF434-5A2F-45FF-935B-73002DBD91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1676-C442-409B-8903-CB6DC60F3A30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72727-1FD0-4DC7-A7F6-BCD16D0512B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AC3A1-2E8E-4264-BE1D-3C2B2C2A1BBA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8D64C-D7A9-4D98-AAA7-FACC498708F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B02C8-4881-435C-A475-22D9879C0C3E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E5DCA-D15C-4007-B440-3DF1AE3F81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59006-B42D-421D-A097-8E8683B34845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7D55D-99B0-4E1A-94DD-25B5199386B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422A1-03F4-49CA-B461-72EB4819982F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0A311-B8FC-4DA7-ACE0-CBD6CE79EE2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61A11-1370-4558-B279-92F9E005EA00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70288-0A30-4730-8312-0C7201BFC0E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F2CB-AE4E-4750-AEE6-CB4D94B9C1B8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87567-331C-4622-A9EF-E2DB58072E1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5636B-9928-42D4-9460-0EB07D6721AF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F5215-C584-429C-B793-F96133E45C8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0BF51E-2BF2-4171-A966-1DF03A06A6C5}" type="datetimeFigureOut">
              <a:rPr lang="nl-NL"/>
              <a:pPr>
                <a:defRPr/>
              </a:pPr>
              <a:t>5-6-2026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1F6059-7763-46DB-B918-C4210120FB8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717173" y="3615751"/>
            <a:ext cx="7772400" cy="1470025"/>
          </a:xfrm>
        </p:spPr>
        <p:txBody>
          <a:bodyPr/>
          <a:lstStyle/>
          <a:p>
            <a:pPr eaLnBrk="1" hangingPunct="1"/>
            <a:r>
              <a:rPr lang="nl-NL" sz="6600" dirty="0"/>
              <a:t>Rioleringswerken Poelberg  Kwikstraat</a:t>
            </a:r>
          </a:p>
        </p:txBody>
      </p:sp>
      <p:pic>
        <p:nvPicPr>
          <p:cNvPr id="2052" name="Afbeelding 3" descr="Kopie van Logo Vangeelklein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5774258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2" descr="Afbeeldingsresultaat voor aquaf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9" name="AutoShape 6" descr="Home"/>
          <p:cNvSpPr>
            <a:spLocks noChangeAspect="1" noChangeArrowheads="1"/>
          </p:cNvSpPr>
          <p:nvPr/>
        </p:nvSpPr>
        <p:spPr bwMode="auto">
          <a:xfrm>
            <a:off x="-275248" y="297494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4"/>
          <a:srcRect l="-4528" t="-11900" r="97637" b="102100"/>
          <a:stretch/>
        </p:blipFill>
        <p:spPr>
          <a:xfrm>
            <a:off x="1899979" y="2837730"/>
            <a:ext cx="2520280" cy="1008112"/>
          </a:xfrm>
          <a:prstGeom prst="rect">
            <a:avLst/>
          </a:prstGeom>
        </p:spPr>
      </p:pic>
      <p:sp>
        <p:nvSpPr>
          <p:cNvPr id="6" name="AutoShape 2" descr="data:image/png;base64,iVBORw0KGgoAAAANSUhEUgAAAJcAAABLCAMAAABKveUfAAAAq1BMVEX///8AAAAAneBAv+waGB204fb///1MS0wRDxXx8fEAAAMNChLR0dEVExn7+/phYWIwLzLq6uq3t7cAAAiRkZJXV1gAmuHAwMCBgYIAld8GAA0wvOzZ2dnj4+OIiImdnZ6lpabs9/hra2w9PD53d3hruOafy+fH4O+o0Oje7/O02O1UrOKOyO5LruE8qOMTtevV6vVdx/CAze2a1+3C5/ZsyuyIvuDM7PIlJCfRVNWvAAAF2UlEQVRoge2ZbXeiPBCGExoiisYWLYiIAtqqfbHY2l3//y97ZiaguGeXPWst8cMzp6cNb8nFzOTOhDL2rSbBvneEcwyQHh7h9/WhLcNwdXUek2ztW1a4Ms1xauCmtYXmr67HYZhT8snXXA9XE0kAkcvn0NJcKWPmUx+I0uXq5dXytbescIkRNesy9NPTJvTDEgqx4HT6ZpvEAmfl1hEJY2jlqK3bm2hn0GOSPYUVJrBHmgDv0Q2AGcNiRyxw2ubhMZe0EiEWgZnxmJZRyqnNY66k1Pm23hLWTZQboUKIjXUqpFKmuXYWYH0Yyy8dRd9aE9N69/EJ+X5TYL2D79K1kVA+a3fh4HL5GUUlk8YC1J29NoAlQ0p4HFq+V5iASgdxbdt24x4D6SKuFbTUNjoigds+UiwPEQvAGtYx0C6cjRuM1/YAdfNu71IikbmtTTWKBfYIXD6Wp5+FMER2WjgHUn5XYDWtFpI9IxcMu4uOMxAvSJXmJZW9a3xCSgoj1DQ6ipGNGS4rSGawWI7ueob01quOTVp/AgVYjeuXZA++Lk0pjBTEQ6qXlje+a5NsiWHEtP8gfymS0RNfrZWBUqd9qE0/dXJVvbVbp8oEFGNqo0sJJkm8opQVMlpR0uZTi6UWYfkv0MQobuGssVQvPSDlqtz5QFblkV6lpSqEoXnBohHV8ocfHrYYktGKTbsMZUavQDN3P16tMCz3GbThT4uSWYOZ0Cv1w6psxyw/XJVbDEh7jZMaKLdy62Q/Fj7jJoPZem08JFXjYVz6R6TQ3zwsqZYpsD6apjlY7pdQm5enPFX07a2Q+pu31AyUPMho+LA+REoui02GwZ3Po1aG8EnSFlEq2PyUW59oawxLan0PKdXl8j2Kjpsfg1hgKQQyxJIYyprTrc+72S9d6YZkVJ1syKJoa0LgT8FeDzJabH2224+fpqkKwTx8fNjaeSqv5kv97q2g+ilrkJovKLaVbw9ND15jMkXNAhmtg1LdIAju9P3NYOEu+q/CkAgO1mVx1u9ecuzZcDgM/nwZwGqTfcZ7wuWcqX1nzO8uhxVz3uHzP1+H2rAOq82F4NlsCP1Aw7sc1wz6E3xy7uMeF3yGDbXnF/XX3EGu4bmPw2vxmFqXza8JFz0hnJpA1tuQi0H7cjjVfsVoLHjlVWNvtFiMht6E2p5HwelCA7+3tbvJFK7OKPDKCzJXuEngxXRHQOc8OIpnWTaNz8dSc8fNAnjnUXnmLuN8MB4POE0GjyQAbAEN9EsAf+lqv41Jz13MAs4Txu45F4rO8cDr8DFM0ppp/heDMEKfEMvbIhjxLcdpD5PfaTGd1sQ1GgjiijkZTsJfuPpu75a4xGDKXephf/YXzSnH4SAYZSBbENMs6Hrz3m+5ZHvhTeI4QbCYqVnSd4UzTDCsRy7hdOZeAnl79jRXtz23j8ER4wWdQI4pNu7d3/ursGGnGBQaRd5XuFx8FNjP1rNu8SwEUvd+7xbD3zu1XEF5Hrg6d79ykXJ0v8AFoxEPjop9QKfov3quOJlmLaeGy72vvvMZppwexE8pBX24GQ4JAR3Vc3VbmPcDUcOlJ/cXuCAavf0tGmgrDjspuUA/TrkWY83lwVTbt7K+W8c1/SJXNhai56DhbE/IX+Q37P2UC8g5KVaPj9qV89/BpXDqCLKeQxxtVDK8lJxwSfQscSWcBj8qy3dw4aTy2mR3c/AH9I9/wG/dQaGruBSAgkycItDDQW+v3fWNXNDTvpz7ow7VK7hcDlqtAbiRuLCqGsxbHbeII/jRnQ/73N3XcHW+xgVhHGflAfTSc7CKgpRzHH6fUd5LWPUwyGPh8SK/IOBQmOIhrX7wIpfmSmC+Hx6Eso5W6DbJQF/1td6z9hyPW+2gWLcneJ8IWPnsFBqaq7JuLzQXP9Nf+FMtkRUts3EQxAf90scwsFR4P94ed8v6RX8VZsX/E9Sx27LxDf+IPHJdl/3P9W92tVyue5VcLV632TVnUPyoa/qC05z9BwCTe4VPmQcVAAAAAElFTkSuQmCC"/>
          <p:cNvSpPr>
            <a:spLocks noChangeAspect="1" noChangeArrowheads="1"/>
          </p:cNvSpPr>
          <p:nvPr/>
        </p:nvSpPr>
        <p:spPr bwMode="auto">
          <a:xfrm>
            <a:off x="612775" y="144001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3" name="AutoShape 2" descr="Home"/>
          <p:cNvSpPr>
            <a:spLocks noChangeAspect="1" noChangeArrowheads="1"/>
          </p:cNvSpPr>
          <p:nvPr/>
        </p:nvSpPr>
        <p:spPr bwMode="auto">
          <a:xfrm>
            <a:off x="896109" y="-11330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4" name="AutoShape 4" descr="Pidpa: krachtig DXP | Dropsolid Digital Experience Compan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5D71562-5DD2-9BAF-CB0D-617402413B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66" t="41599" r="75790" b="33201"/>
          <a:stretch/>
        </p:blipFill>
        <p:spPr>
          <a:xfrm>
            <a:off x="7305127" y="290640"/>
            <a:ext cx="1522850" cy="1096452"/>
          </a:xfrm>
          <a:prstGeom prst="rect">
            <a:avLst/>
          </a:prstGeom>
        </p:spPr>
      </p:pic>
      <p:pic>
        <p:nvPicPr>
          <p:cNvPr id="10" name="Afbeelding 9" descr="Arcadis | IDEA StatiCa">
            <a:extLst>
              <a:ext uri="{FF2B5EF4-FFF2-40B4-BE49-F238E27FC236}">
                <a16:creationId xmlns:a16="http://schemas.microsoft.com/office/drawing/2014/main" id="{00612550-C31B-FA93-67FD-BC4B34D09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279" y="4858318"/>
            <a:ext cx="2952630" cy="2362104"/>
          </a:xfrm>
          <a:prstGeom prst="rect">
            <a:avLst/>
          </a:prstGeom>
        </p:spPr>
      </p:pic>
      <p:pic>
        <p:nvPicPr>
          <p:cNvPr id="14" name="Afbeelding 13" descr="Samen werken aan proper water en een gezonde leefomgeving | Aquafin">
            <a:extLst>
              <a:ext uri="{FF2B5EF4-FFF2-40B4-BE49-F238E27FC236}">
                <a16:creationId xmlns:a16="http://schemas.microsoft.com/office/drawing/2014/main" id="{AEE9C962-3B2A-9C9A-CF6B-3FD1EEBEF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960" y="280006"/>
            <a:ext cx="1979912" cy="1445411"/>
          </a:xfrm>
          <a:prstGeom prst="rect">
            <a:avLst/>
          </a:prstGeom>
        </p:spPr>
      </p:pic>
      <p:pic>
        <p:nvPicPr>
          <p:cNvPr id="15" name="Afbeelding 14" descr="Flexibiliteitsmarkttesten Fluvius - Ode">
            <a:extLst>
              <a:ext uri="{FF2B5EF4-FFF2-40B4-BE49-F238E27FC236}">
                <a16:creationId xmlns:a16="http://schemas.microsoft.com/office/drawing/2014/main" id="{F02BED5C-FD3B-E2C6-EB69-F25FD11353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975" y="266515"/>
            <a:ext cx="3184009" cy="1098483"/>
          </a:xfrm>
          <a:prstGeom prst="rect">
            <a:avLst/>
          </a:prstGeom>
        </p:spPr>
      </p:pic>
      <p:pic>
        <p:nvPicPr>
          <p:cNvPr id="16" name="Afbeelding 15" descr="Startpagina - Lokaal bestuur Beerse">
            <a:extLst>
              <a:ext uri="{FF2B5EF4-FFF2-40B4-BE49-F238E27FC236}">
                <a16:creationId xmlns:a16="http://schemas.microsoft.com/office/drawing/2014/main" id="{6BDF5641-9155-8C3F-C7FB-A1366A1D6C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279" y="1757307"/>
            <a:ext cx="2443558" cy="1466135"/>
          </a:xfrm>
          <a:prstGeom prst="rect">
            <a:avLst/>
          </a:prstGeom>
        </p:spPr>
      </p:pic>
      <p:pic>
        <p:nvPicPr>
          <p:cNvPr id="17" name="Afbeelding 16" descr="2310 Rijkevorsel | Rijkevorsel">
            <a:extLst>
              <a:ext uri="{FF2B5EF4-FFF2-40B4-BE49-F238E27FC236}">
                <a16:creationId xmlns:a16="http://schemas.microsoft.com/office/drawing/2014/main" id="{1F41F988-10EE-1213-58E5-B610A7F1234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35730" b="31698"/>
          <a:stretch>
            <a:fillRect/>
          </a:stretch>
        </p:blipFill>
        <p:spPr>
          <a:xfrm>
            <a:off x="5757642" y="2271633"/>
            <a:ext cx="3094969" cy="10081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67544" y="120851"/>
            <a:ext cx="8229600" cy="431800"/>
          </a:xfrm>
        </p:spPr>
        <p:txBody>
          <a:bodyPr/>
          <a:lstStyle/>
          <a:p>
            <a:pPr eaLnBrk="1" hangingPunct="1"/>
            <a:r>
              <a:rPr lang="nl-NL" u="sng" dirty="0">
                <a:solidFill>
                  <a:schemeClr val="tx2"/>
                </a:solidFill>
              </a:rPr>
              <a:t>Plannen</a:t>
            </a:r>
          </a:p>
        </p:txBody>
      </p:sp>
      <p:pic>
        <p:nvPicPr>
          <p:cNvPr id="5" name="Afbeelding 3" descr="Kopie van Logo Vangeelklein.tif">
            <a:extLst>
              <a:ext uri="{FF2B5EF4-FFF2-40B4-BE49-F238E27FC236}">
                <a16:creationId xmlns:a16="http://schemas.microsoft.com/office/drawing/2014/main" id="{9FB218F3-CCD5-578F-B583-AC9809E90F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6165304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3BFCF4-A7A8-A50C-CC51-1EFE28F87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B5EF543-EBE7-68FF-D83B-0DEB50E39B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00" t="12130" r="12988" b="12923"/>
          <a:stretch>
            <a:fillRect/>
          </a:stretch>
        </p:blipFill>
        <p:spPr>
          <a:xfrm>
            <a:off x="112544" y="1069975"/>
            <a:ext cx="8918911" cy="44454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67543" y="30907"/>
            <a:ext cx="8229600" cy="431800"/>
          </a:xfrm>
        </p:spPr>
        <p:txBody>
          <a:bodyPr/>
          <a:lstStyle/>
          <a:p>
            <a:pPr eaLnBrk="1" hangingPunct="1"/>
            <a:r>
              <a:rPr lang="nl-NL" u="sng" dirty="0">
                <a:solidFill>
                  <a:schemeClr val="tx2"/>
                </a:solidFill>
              </a:rPr>
              <a:t>Plannen</a:t>
            </a:r>
          </a:p>
        </p:txBody>
      </p:sp>
      <p:pic>
        <p:nvPicPr>
          <p:cNvPr id="2" name="Afbeelding 3" descr="Kopie van Logo Vangeelklein.tif">
            <a:extLst>
              <a:ext uri="{FF2B5EF4-FFF2-40B4-BE49-F238E27FC236}">
                <a16:creationId xmlns:a16="http://schemas.microsoft.com/office/drawing/2014/main" id="{FF95D51E-7351-BB24-26D5-F4BF66B809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6165304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01516758-F4EC-5E31-12DE-B65502563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6250" t="46709" r="2750" b="11117"/>
          <a:stretch>
            <a:fillRect/>
          </a:stretch>
        </p:blipFill>
        <p:spPr bwMode="auto">
          <a:xfrm>
            <a:off x="107504" y="692696"/>
            <a:ext cx="892899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388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BE03E-04D7-5BE4-649F-30204AAE8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3668D764-0637-405B-3BD3-46F1E1FEF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345"/>
            <a:ext cx="8229600" cy="431800"/>
          </a:xfrm>
        </p:spPr>
        <p:txBody>
          <a:bodyPr/>
          <a:lstStyle/>
          <a:p>
            <a:pPr eaLnBrk="1" hangingPunct="1"/>
            <a:r>
              <a:rPr lang="nl-NL" u="sng" dirty="0">
                <a:solidFill>
                  <a:schemeClr val="tx2"/>
                </a:solidFill>
              </a:rPr>
              <a:t>Plannen</a:t>
            </a:r>
          </a:p>
        </p:txBody>
      </p:sp>
      <p:pic>
        <p:nvPicPr>
          <p:cNvPr id="3076" name="Afbeelding 5" descr="Kopie van Logo Vangeelklein.tif">
            <a:extLst>
              <a:ext uri="{FF2B5EF4-FFF2-40B4-BE49-F238E27FC236}">
                <a16:creationId xmlns:a16="http://schemas.microsoft.com/office/drawing/2014/main" id="{530B0D23-BC96-74E9-6A11-4B9880F63C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2688" y="6239592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0255EB-0474-D430-F9F9-A477BAE34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40B1B4A-4FD2-417B-7979-1CCCA842E3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53" t="13383" r="2000" b="15241"/>
          <a:stretch>
            <a:fillRect/>
          </a:stretch>
        </p:blipFill>
        <p:spPr>
          <a:xfrm>
            <a:off x="47497" y="908720"/>
            <a:ext cx="904900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7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A28CF-F333-BBC3-AA8F-EB3631CE0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BFC1202F-3161-1300-913B-8DCF07798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345"/>
            <a:ext cx="8229600" cy="431800"/>
          </a:xfrm>
        </p:spPr>
        <p:txBody>
          <a:bodyPr/>
          <a:lstStyle/>
          <a:p>
            <a:pPr eaLnBrk="1" hangingPunct="1"/>
            <a:r>
              <a:rPr lang="nl-NL" u="sng" dirty="0">
                <a:solidFill>
                  <a:schemeClr val="tx2"/>
                </a:solidFill>
              </a:rPr>
              <a:t>Plannen</a:t>
            </a:r>
          </a:p>
        </p:txBody>
      </p:sp>
      <p:pic>
        <p:nvPicPr>
          <p:cNvPr id="3076" name="Afbeelding 5" descr="Kopie van Logo Vangeelklein.tif">
            <a:extLst>
              <a:ext uri="{FF2B5EF4-FFF2-40B4-BE49-F238E27FC236}">
                <a16:creationId xmlns:a16="http://schemas.microsoft.com/office/drawing/2014/main" id="{85DE11AA-F23D-D39A-E470-E892BFCF17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2688" y="6239592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36BCFEB4-9FA4-C1B7-5A73-30EBCEF475CC}"/>
              </a:ext>
            </a:extLst>
          </p:cNvPr>
          <p:cNvSpPr/>
          <p:nvPr/>
        </p:nvSpPr>
        <p:spPr>
          <a:xfrm>
            <a:off x="4355976" y="4581128"/>
            <a:ext cx="432048" cy="288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34185DC-98C9-D95F-F2C4-4C5024ADA384}"/>
              </a:ext>
            </a:extLst>
          </p:cNvPr>
          <p:cNvSpPr txBox="1"/>
          <p:nvPr/>
        </p:nvSpPr>
        <p:spPr>
          <a:xfrm>
            <a:off x="4355976" y="4686578"/>
            <a:ext cx="5760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dirty="0">
                <a:solidFill>
                  <a:schemeClr val="tx2"/>
                </a:solidFill>
              </a:rPr>
              <a:t>440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48A2C13D-571C-C2A1-0886-3D8D37CD9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7633BB1-B7BA-50FE-2747-A36A785A1D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" t="16423" r="5900" b="12923"/>
          <a:stretch>
            <a:fillRect/>
          </a:stretch>
        </p:blipFill>
        <p:spPr>
          <a:xfrm>
            <a:off x="42218" y="705901"/>
            <a:ext cx="9059564" cy="387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6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67544" y="120851"/>
            <a:ext cx="8229600" cy="431800"/>
          </a:xfrm>
        </p:spPr>
        <p:txBody>
          <a:bodyPr/>
          <a:lstStyle/>
          <a:p>
            <a:pPr eaLnBrk="1" hangingPunct="1"/>
            <a:r>
              <a:rPr lang="nl-NL" u="sng" dirty="0">
                <a:solidFill>
                  <a:schemeClr val="tx2"/>
                </a:solidFill>
              </a:rPr>
              <a:t>Werkvolgorde per zone</a:t>
            </a:r>
          </a:p>
        </p:txBody>
      </p:sp>
      <p:sp>
        <p:nvSpPr>
          <p:cNvPr id="3075" name="Tijdelijke aanduiding voor inhoud 4"/>
          <p:cNvSpPr>
            <a:spLocks noGrp="1"/>
          </p:cNvSpPr>
          <p:nvPr>
            <p:ph idx="1"/>
          </p:nvPr>
        </p:nvSpPr>
        <p:spPr>
          <a:xfrm>
            <a:off x="413683" y="620688"/>
            <a:ext cx="8479492" cy="4857750"/>
          </a:xfrm>
        </p:spPr>
        <p:txBody>
          <a:bodyPr/>
          <a:lstStyle/>
          <a:p>
            <a:pPr eaLnBrk="1" hangingPunct="1">
              <a:buNone/>
            </a:pPr>
            <a:endParaRPr lang="nl-NL" sz="2800" dirty="0">
              <a:solidFill>
                <a:srgbClr val="FF0000"/>
              </a:solidFill>
            </a:endParaRPr>
          </a:p>
          <a:p>
            <a:pPr eaLnBrk="1" hangingPunct="1">
              <a:buNone/>
            </a:pPr>
            <a:r>
              <a:rPr lang="nl-NL" sz="2800" dirty="0"/>
              <a:t>*</a:t>
            </a:r>
            <a:r>
              <a:rPr lang="nl-NL" sz="2800" dirty="0" err="1"/>
              <a:t>Opbraak</a:t>
            </a:r>
            <a:r>
              <a:rPr lang="nl-NL" sz="2800" dirty="0"/>
              <a:t> weg + plaatsen droogzuiging </a:t>
            </a:r>
          </a:p>
          <a:p>
            <a:pPr eaLnBrk="1" hangingPunct="1">
              <a:buNone/>
            </a:pPr>
            <a:r>
              <a:rPr lang="nl-NL" sz="2800" dirty="0"/>
              <a:t>*Riolering + huisaansluitingen + onderlaag fundering </a:t>
            </a:r>
          </a:p>
          <a:p>
            <a:pPr eaLnBrk="1" hangingPunct="1">
              <a:buNone/>
            </a:pPr>
            <a:r>
              <a:rPr lang="nl-NL" sz="2800" dirty="0"/>
              <a:t>*Glijbekisting/ prefab boordstenen</a:t>
            </a:r>
          </a:p>
          <a:p>
            <a:pPr eaLnBrk="1" hangingPunct="1">
              <a:buNone/>
            </a:pPr>
            <a:r>
              <a:rPr lang="nl-NL" sz="2800" dirty="0"/>
              <a:t>*Fundering rijweg + onderlaag asfalt</a:t>
            </a:r>
          </a:p>
          <a:p>
            <a:pPr eaLnBrk="1" hangingPunct="1">
              <a:buNone/>
            </a:pPr>
            <a:r>
              <a:rPr lang="nl-NL" sz="2800" dirty="0"/>
              <a:t>*Boordstenen en fundering bermverhardingen</a:t>
            </a:r>
          </a:p>
          <a:p>
            <a:pPr eaLnBrk="1" hangingPunct="1">
              <a:buNone/>
            </a:pPr>
            <a:r>
              <a:rPr lang="nl-NL" sz="2800" dirty="0">
                <a:solidFill>
                  <a:srgbClr val="FFC000"/>
                </a:solidFill>
              </a:rPr>
              <a:t>*Klinkerwerk voetpaden en opritten</a:t>
            </a:r>
          </a:p>
          <a:p>
            <a:pPr eaLnBrk="1" hangingPunct="1">
              <a:buNone/>
            </a:pPr>
            <a:r>
              <a:rPr lang="nl-NL" sz="2800" dirty="0">
                <a:solidFill>
                  <a:srgbClr val="FFC000"/>
                </a:solidFill>
              </a:rPr>
              <a:t>*Ophalen deksels</a:t>
            </a:r>
          </a:p>
          <a:p>
            <a:pPr eaLnBrk="1" hangingPunct="1">
              <a:buNone/>
            </a:pPr>
            <a:r>
              <a:rPr lang="nl-NL" sz="2800" dirty="0">
                <a:solidFill>
                  <a:srgbClr val="FFC000"/>
                </a:solidFill>
              </a:rPr>
              <a:t>*Toplaag asfalt</a:t>
            </a:r>
          </a:p>
          <a:p>
            <a:pPr eaLnBrk="1" hangingPunct="1">
              <a:buNone/>
            </a:pPr>
            <a:endParaRPr lang="nl-NL" sz="2800" dirty="0"/>
          </a:p>
        </p:txBody>
      </p:sp>
      <p:pic>
        <p:nvPicPr>
          <p:cNvPr id="3076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0304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Rioleringswerken</a:t>
            </a:r>
          </a:p>
        </p:txBody>
      </p:sp>
      <p:pic>
        <p:nvPicPr>
          <p:cNvPr id="5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Tijdelijke aanduiding voor inhoud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625" y="1043608"/>
            <a:ext cx="3664950" cy="4886600"/>
          </a:xfr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" t="-6923" r="-226" b="14615"/>
          <a:stretch/>
        </p:blipFill>
        <p:spPr>
          <a:xfrm>
            <a:off x="251520" y="480456"/>
            <a:ext cx="4680520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1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/>
          <a:lstStyle/>
          <a:p>
            <a:r>
              <a:rPr lang="nl-BE" dirty="0" err="1">
                <a:solidFill>
                  <a:schemeClr val="tx2"/>
                </a:solidFill>
              </a:rPr>
              <a:t>Huisaansluitputjes</a:t>
            </a:r>
            <a:r>
              <a:rPr lang="nl-BE" dirty="0">
                <a:solidFill>
                  <a:schemeClr val="tx2"/>
                </a:solidFill>
              </a:rPr>
              <a:t> per perceel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3" r="11809" b="42092"/>
          <a:stretch/>
        </p:blipFill>
        <p:spPr>
          <a:xfrm>
            <a:off x="683568" y="1013892"/>
            <a:ext cx="7941568" cy="4588106"/>
          </a:xfrm>
          <a:prstGeom prst="rect">
            <a:avLst/>
          </a:prstGeom>
        </p:spPr>
      </p:pic>
      <p:pic>
        <p:nvPicPr>
          <p:cNvPr id="5" name="Afbeelding 5" descr="Kopie van Logo Vangeelklein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439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Glijbekisting boordsteen</a:t>
            </a:r>
          </a:p>
        </p:txBody>
      </p:sp>
      <p:pic>
        <p:nvPicPr>
          <p:cNvPr id="5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Afbeeldingsresultaat voor glijbekisting foto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701962" cy="513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669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Glijbekisting boordsteen</a:t>
            </a:r>
          </a:p>
        </p:txBody>
      </p:sp>
      <p:pic>
        <p:nvPicPr>
          <p:cNvPr id="5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5" y="764704"/>
            <a:ext cx="6970721" cy="5228041"/>
          </a:xfrm>
        </p:spPr>
      </p:pic>
    </p:spTree>
    <p:extLst>
      <p:ext uri="{BB962C8B-B14F-4D97-AF65-F5344CB8AC3E}">
        <p14:creationId xmlns:p14="http://schemas.microsoft.com/office/powerpoint/2010/main" val="3360876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Afwerken fundering</a:t>
            </a:r>
          </a:p>
        </p:txBody>
      </p:sp>
      <p:pic>
        <p:nvPicPr>
          <p:cNvPr id="5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2052" name="Picture 4" descr="http://www.vangeelwegenbouw.be/wordpress/wp-content/gallery/machinepark/dscn4159-ko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36712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52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-1822"/>
            <a:ext cx="8229600" cy="1143000"/>
          </a:xfrm>
        </p:spPr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Asfalteringswerken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4" r="18506"/>
          <a:stretch/>
        </p:blipFill>
        <p:spPr>
          <a:xfrm rot="5400000">
            <a:off x="1853234" y="271115"/>
            <a:ext cx="5228108" cy="6415312"/>
          </a:xfrm>
        </p:spPr>
      </p:pic>
      <p:pic>
        <p:nvPicPr>
          <p:cNvPr id="7" name="Afbeelding 5" descr="Kopie van Logo Vangeelklein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5993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-1822"/>
            <a:ext cx="8229600" cy="1143000"/>
          </a:xfrm>
        </p:spPr>
        <p:txBody>
          <a:bodyPr/>
          <a:lstStyle/>
          <a:p>
            <a:r>
              <a:rPr lang="nl-BE" dirty="0">
                <a:solidFill>
                  <a:schemeClr val="tx2"/>
                </a:solidFill>
              </a:rPr>
              <a:t>Boordstenen/fundering</a:t>
            </a:r>
          </a:p>
        </p:txBody>
      </p:sp>
      <p:pic>
        <p:nvPicPr>
          <p:cNvPr id="7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Tijdelijke aanduiding voor inhoud 6">
            <a:extLst>
              <a:ext uri="{FF2B5EF4-FFF2-40B4-BE49-F238E27FC236}">
                <a16:creationId xmlns:a16="http://schemas.microsoft.com/office/drawing/2014/main" id="{806A3518-3A08-0F56-ED99-72EDFE8FE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7584" y="1141178"/>
            <a:ext cx="2539399" cy="452596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D760D78-08EB-FD85-461A-7B2E9779A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597" y="1166018"/>
            <a:ext cx="337458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92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-1822"/>
            <a:ext cx="8229600" cy="550502"/>
          </a:xfrm>
        </p:spPr>
        <p:txBody>
          <a:bodyPr/>
          <a:lstStyle/>
          <a:p>
            <a:r>
              <a:rPr lang="nl-BE" u="sng" dirty="0">
                <a:solidFill>
                  <a:schemeClr val="tx2"/>
                </a:solidFill>
              </a:rPr>
              <a:t>Werkzones</a:t>
            </a:r>
          </a:p>
        </p:txBody>
      </p:sp>
      <p:pic>
        <p:nvPicPr>
          <p:cNvPr id="7" name="Afbeelding 5" descr="Kopie van Logo Vangeelklein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kstvak 53">
            <a:extLst>
              <a:ext uri="{FF2B5EF4-FFF2-40B4-BE49-F238E27FC236}">
                <a16:creationId xmlns:a16="http://schemas.microsoft.com/office/drawing/2014/main" id="{9A75DE0E-2C29-DCB5-3C33-A45D67BE5B74}"/>
              </a:ext>
            </a:extLst>
          </p:cNvPr>
          <p:cNvSpPr txBox="1"/>
          <p:nvPr/>
        </p:nvSpPr>
        <p:spPr>
          <a:xfrm>
            <a:off x="0" y="3654658"/>
            <a:ext cx="817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>
                <a:solidFill>
                  <a:srgbClr val="FF0000"/>
                </a:solidFill>
              </a:rPr>
              <a:t>A: Kruispunt Eikendreef</a:t>
            </a:r>
          </a:p>
          <a:p>
            <a:r>
              <a:rPr lang="nl-BE" sz="2800" dirty="0">
                <a:solidFill>
                  <a:srgbClr val="00B050"/>
                </a:solidFill>
              </a:rPr>
              <a:t>B: Poelberg eerste deel</a:t>
            </a:r>
          </a:p>
          <a:p>
            <a:r>
              <a:rPr lang="nl-BE" sz="2800" dirty="0"/>
              <a:t>C: Poelberg/Korte Kwikstraat buiten bebouwing</a:t>
            </a:r>
          </a:p>
          <a:p>
            <a:r>
              <a:rPr lang="nl-BE" sz="2800" dirty="0">
                <a:solidFill>
                  <a:srgbClr val="0070C0"/>
                </a:solidFill>
              </a:rPr>
              <a:t>D: Korte Kwikstraat binnen bebouwing</a:t>
            </a:r>
          </a:p>
          <a:p>
            <a:r>
              <a:rPr lang="nl-BE" sz="2800" dirty="0">
                <a:solidFill>
                  <a:srgbClr val="7030A0"/>
                </a:solidFill>
              </a:rPr>
              <a:t>E: Kruispunt Lange Kwikstraat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056458D-1D93-2F7E-9D86-59CE3FC412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13" t="26558" r="17714" b="28555"/>
          <a:stretch>
            <a:fillRect/>
          </a:stretch>
        </p:blipFill>
        <p:spPr>
          <a:xfrm>
            <a:off x="80473" y="764704"/>
            <a:ext cx="8983054" cy="2808312"/>
          </a:xfrm>
          <a:prstGeom prst="rect">
            <a:avLst/>
          </a:prstGeom>
        </p:spPr>
      </p:pic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8DF4F619-2989-175A-C2C0-0D92203D316E}"/>
              </a:ext>
            </a:extLst>
          </p:cNvPr>
          <p:cNvCxnSpPr/>
          <p:nvPr/>
        </p:nvCxnSpPr>
        <p:spPr>
          <a:xfrm flipH="1">
            <a:off x="467544" y="1340768"/>
            <a:ext cx="216024" cy="36004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5729923-2CF4-40CB-329D-6A33B0E5D39C}"/>
              </a:ext>
            </a:extLst>
          </p:cNvPr>
          <p:cNvCxnSpPr>
            <a:cxnSpLocks/>
          </p:cNvCxnSpPr>
          <p:nvPr/>
        </p:nvCxnSpPr>
        <p:spPr>
          <a:xfrm flipV="1">
            <a:off x="611560" y="1052736"/>
            <a:ext cx="720080" cy="504056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CAE5E82F-B415-2ED8-49B0-15AD135B3CCF}"/>
              </a:ext>
            </a:extLst>
          </p:cNvPr>
          <p:cNvCxnSpPr>
            <a:cxnSpLocks/>
          </p:cNvCxnSpPr>
          <p:nvPr/>
        </p:nvCxnSpPr>
        <p:spPr>
          <a:xfrm flipV="1">
            <a:off x="1340024" y="956573"/>
            <a:ext cx="522703" cy="96163"/>
          </a:xfrm>
          <a:prstGeom prst="line">
            <a:avLst/>
          </a:pr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E96F5968-91F0-1D12-BF49-5A7A7506CB69}"/>
              </a:ext>
            </a:extLst>
          </p:cNvPr>
          <p:cNvCxnSpPr>
            <a:cxnSpLocks/>
          </p:cNvCxnSpPr>
          <p:nvPr/>
        </p:nvCxnSpPr>
        <p:spPr>
          <a:xfrm>
            <a:off x="1862727" y="956573"/>
            <a:ext cx="405017" cy="96163"/>
          </a:xfrm>
          <a:prstGeom prst="line">
            <a:avLst/>
          </a:pr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E5073E06-45D6-7FB3-4A3E-65914AAA1AE2}"/>
              </a:ext>
            </a:extLst>
          </p:cNvPr>
          <p:cNvCxnSpPr>
            <a:cxnSpLocks/>
          </p:cNvCxnSpPr>
          <p:nvPr/>
        </p:nvCxnSpPr>
        <p:spPr>
          <a:xfrm>
            <a:off x="2281259" y="1088740"/>
            <a:ext cx="3010821" cy="2124236"/>
          </a:xfrm>
          <a:prstGeom prst="line">
            <a:avLst/>
          </a:pr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7A4722D7-A34D-CF60-36E2-44FFC72E8C74}"/>
              </a:ext>
            </a:extLst>
          </p:cNvPr>
          <p:cNvCxnSpPr>
            <a:cxnSpLocks/>
          </p:cNvCxnSpPr>
          <p:nvPr/>
        </p:nvCxnSpPr>
        <p:spPr>
          <a:xfrm flipH="1">
            <a:off x="5292080" y="2150858"/>
            <a:ext cx="719783" cy="1062118"/>
          </a:xfrm>
          <a:prstGeom prst="line">
            <a:avLst/>
          </a:pr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0922CAA1-16DE-451C-1081-3085B0A58BB6}"/>
              </a:ext>
            </a:extLst>
          </p:cNvPr>
          <p:cNvCxnSpPr>
            <a:cxnSpLocks/>
          </p:cNvCxnSpPr>
          <p:nvPr/>
        </p:nvCxnSpPr>
        <p:spPr>
          <a:xfrm flipH="1">
            <a:off x="6025675" y="1304764"/>
            <a:ext cx="562549" cy="864096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>
            <a:extLst>
              <a:ext uri="{FF2B5EF4-FFF2-40B4-BE49-F238E27FC236}">
                <a16:creationId xmlns:a16="http://schemas.microsoft.com/office/drawing/2014/main" id="{EBE857C1-800E-2E7C-2EF0-7D490E6492F4}"/>
              </a:ext>
            </a:extLst>
          </p:cNvPr>
          <p:cNvCxnSpPr>
            <a:cxnSpLocks/>
          </p:cNvCxnSpPr>
          <p:nvPr/>
        </p:nvCxnSpPr>
        <p:spPr>
          <a:xfrm flipH="1" flipV="1">
            <a:off x="6602036" y="1340792"/>
            <a:ext cx="2095108" cy="1341125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F0F61798-2F69-CA2B-5C02-0B29AF18F570}"/>
              </a:ext>
            </a:extLst>
          </p:cNvPr>
          <p:cNvCxnSpPr/>
          <p:nvPr/>
        </p:nvCxnSpPr>
        <p:spPr>
          <a:xfrm flipH="1">
            <a:off x="8664311" y="2525551"/>
            <a:ext cx="216024" cy="360040"/>
          </a:xfrm>
          <a:prstGeom prst="line">
            <a:avLst/>
          </a:prstGeom>
          <a:ln w="444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817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1800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 Planning </a:t>
            </a:r>
            <a:r>
              <a:rPr lang="nl-BE" u="sng" dirty="0">
                <a:solidFill>
                  <a:srgbClr val="FF0000"/>
                </a:solidFill>
              </a:rPr>
              <a:t>Zone A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3075" name="Tijdelijke aanduiding voor inhoud 4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289798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Aanvang rioleringswerken 4 aug</a:t>
            </a:r>
          </a:p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Prefab boordstenen begin september</a:t>
            </a:r>
          </a:p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Klinkerwerk kruispunt eind september</a:t>
            </a:r>
          </a:p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Omleiding via Lange Kwikstraat</a:t>
            </a:r>
          </a:p>
          <a:p>
            <a:pPr eaLnBrk="1" hangingPunct="1">
              <a:buFontTx/>
              <a:buChar char="-"/>
            </a:pPr>
            <a:endParaRPr lang="nl-NL" sz="3000" dirty="0">
              <a:solidFill>
                <a:srgbClr val="FFC000"/>
              </a:solidFill>
            </a:endParaRPr>
          </a:p>
          <a:p>
            <a:pPr marL="0" indent="0" eaLnBrk="1" hangingPunct="1">
              <a:buNone/>
            </a:pPr>
            <a:endParaRPr lang="nl-NL" sz="3000" dirty="0">
              <a:solidFill>
                <a:srgbClr val="FFC000"/>
              </a:solidFill>
            </a:endParaRPr>
          </a:p>
        </p:txBody>
      </p:sp>
      <p:pic>
        <p:nvPicPr>
          <p:cNvPr id="3076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7917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1800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 Planning </a:t>
            </a:r>
            <a:r>
              <a:rPr lang="nl-BE" u="sng" dirty="0">
                <a:solidFill>
                  <a:srgbClr val="00B050"/>
                </a:solidFill>
              </a:rPr>
              <a:t>Zone B</a:t>
            </a:r>
            <a:endParaRPr lang="nl-NL" sz="2400" dirty="0">
              <a:solidFill>
                <a:srgbClr val="00B050"/>
              </a:solidFill>
            </a:endParaRPr>
          </a:p>
        </p:txBody>
      </p:sp>
      <p:sp>
        <p:nvSpPr>
          <p:cNvPr id="3075" name="Tijdelijke aanduiding voor inhoud 4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289798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Riolering vanaf 4 aug</a:t>
            </a:r>
          </a:p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Onderlaag asfalt samen met andere zones dec</a:t>
            </a:r>
          </a:p>
          <a:p>
            <a:pPr eaLnBrk="1" hangingPunct="1">
              <a:buFontTx/>
              <a:buChar char="-"/>
            </a:pPr>
            <a:r>
              <a:rPr lang="nl-NL" sz="3000" dirty="0">
                <a:solidFill>
                  <a:srgbClr val="FFC000"/>
                </a:solidFill>
              </a:rPr>
              <a:t>Toplaag asfalt samen met andere zones apr</a:t>
            </a:r>
          </a:p>
        </p:txBody>
      </p:sp>
      <p:pic>
        <p:nvPicPr>
          <p:cNvPr id="3076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4599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D441-0647-A5CE-0570-9D4584DF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8E6552AD-C94E-79EA-0E15-B231856F6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6322"/>
            <a:ext cx="8229600" cy="431800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 Planning </a:t>
            </a:r>
            <a:r>
              <a:rPr lang="nl-BE" u="sng" dirty="0">
                <a:solidFill>
                  <a:srgbClr val="FFC000"/>
                </a:solidFill>
              </a:rPr>
              <a:t>Zone C</a:t>
            </a:r>
            <a:endParaRPr lang="nl-NL" sz="2400" dirty="0">
              <a:solidFill>
                <a:srgbClr val="FFC000"/>
              </a:solidFill>
            </a:endParaRPr>
          </a:p>
        </p:txBody>
      </p:sp>
      <p:sp>
        <p:nvSpPr>
          <p:cNvPr id="3075" name="Tijdelijke aanduiding voor inhoud 4">
            <a:extLst>
              <a:ext uri="{FF2B5EF4-FFF2-40B4-BE49-F238E27FC236}">
                <a16:creationId xmlns:a16="http://schemas.microsoft.com/office/drawing/2014/main" id="{3F16E1ED-F00A-2C2C-9989-5AA71C063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289798"/>
          </a:xfrm>
        </p:spPr>
        <p:txBody>
          <a:bodyPr/>
          <a:lstStyle/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-Rioleringswerken vanaf sept (</a:t>
            </a:r>
            <a:r>
              <a:rPr lang="nl-NL" sz="3000" dirty="0" err="1">
                <a:solidFill>
                  <a:srgbClr val="FFC000"/>
                </a:solidFill>
              </a:rPr>
              <a:t>pompput</a:t>
            </a:r>
            <a:r>
              <a:rPr lang="nl-NL" sz="3000" dirty="0">
                <a:solidFill>
                  <a:srgbClr val="FFC000"/>
                </a:solidFill>
              </a:rPr>
              <a:t> + persleiding in open sleuf)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-2 boringen van persleiding begin september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-Onderlaag asfalt dec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-Toplaag asfalt apr</a:t>
            </a:r>
          </a:p>
        </p:txBody>
      </p:sp>
      <p:pic>
        <p:nvPicPr>
          <p:cNvPr id="3076" name="Afbeelding 5" descr="Kopie van Logo Vangeelklein.tif">
            <a:extLst>
              <a:ext uri="{FF2B5EF4-FFF2-40B4-BE49-F238E27FC236}">
                <a16:creationId xmlns:a16="http://schemas.microsoft.com/office/drawing/2014/main" id="{26B28460-050A-05A0-44EC-ADE7ECD184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1373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ECA69-A1AF-73C7-FD5C-A9AF28B4C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33686018-34E1-67CE-13FB-302BDAD31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6322"/>
            <a:ext cx="8229600" cy="431800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 Planning </a:t>
            </a:r>
            <a:r>
              <a:rPr lang="nl-BE" u="sng" dirty="0">
                <a:solidFill>
                  <a:srgbClr val="0070C0"/>
                </a:solidFill>
              </a:rPr>
              <a:t>Zone D</a:t>
            </a:r>
            <a:endParaRPr lang="nl-NL" sz="2400" dirty="0">
              <a:solidFill>
                <a:srgbClr val="0070C0"/>
              </a:solidFill>
            </a:endParaRPr>
          </a:p>
        </p:txBody>
      </p:sp>
      <p:sp>
        <p:nvSpPr>
          <p:cNvPr id="3075" name="Tijdelijke aanduiding voor inhoud 4">
            <a:extLst>
              <a:ext uri="{FF2B5EF4-FFF2-40B4-BE49-F238E27FC236}">
                <a16:creationId xmlns:a16="http://schemas.microsoft.com/office/drawing/2014/main" id="{A565DA40-4D11-42D1-895D-2CE198C26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289798"/>
          </a:xfrm>
        </p:spPr>
        <p:txBody>
          <a:bodyPr/>
          <a:lstStyle/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-Rioleringswerken vanaf okt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-Glijbouw + onderlaag asfalt dec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-afwerking bermen en opritten jan-mrt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-Toplaag apr</a:t>
            </a:r>
          </a:p>
        </p:txBody>
      </p:sp>
      <p:pic>
        <p:nvPicPr>
          <p:cNvPr id="3076" name="Afbeelding 5" descr="Kopie van Logo Vangeelklein.tif">
            <a:extLst>
              <a:ext uri="{FF2B5EF4-FFF2-40B4-BE49-F238E27FC236}">
                <a16:creationId xmlns:a16="http://schemas.microsoft.com/office/drawing/2014/main" id="{7A6DF409-22DE-02CD-E365-191357F0CE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7423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AC84-EFBF-2D65-0DE3-55122F27F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>
            <a:extLst>
              <a:ext uri="{FF2B5EF4-FFF2-40B4-BE49-F238E27FC236}">
                <a16:creationId xmlns:a16="http://schemas.microsoft.com/office/drawing/2014/main" id="{0518A770-68C3-BD24-8F42-3AFCDC42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6322"/>
            <a:ext cx="8229600" cy="431800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 Planning </a:t>
            </a:r>
            <a:r>
              <a:rPr lang="nl-BE" u="sng" dirty="0">
                <a:solidFill>
                  <a:srgbClr val="7030A0"/>
                </a:solidFill>
              </a:rPr>
              <a:t>Zone E</a:t>
            </a:r>
            <a:endParaRPr lang="nl-NL" sz="2400" dirty="0">
              <a:solidFill>
                <a:srgbClr val="7030A0"/>
              </a:solidFill>
            </a:endParaRPr>
          </a:p>
        </p:txBody>
      </p:sp>
      <p:sp>
        <p:nvSpPr>
          <p:cNvPr id="3075" name="Tijdelijke aanduiding voor inhoud 4">
            <a:extLst>
              <a:ext uri="{FF2B5EF4-FFF2-40B4-BE49-F238E27FC236}">
                <a16:creationId xmlns:a16="http://schemas.microsoft.com/office/drawing/2014/main" id="{0BA23CE2-C964-23CF-6C33-7B1E2F9FB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5289798"/>
          </a:xfrm>
        </p:spPr>
        <p:txBody>
          <a:bodyPr/>
          <a:lstStyle/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-Rioleringswerken vanaf nov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-Omleiding via Eikendreef </a:t>
            </a:r>
          </a:p>
          <a:p>
            <a:pPr eaLnBrk="1" hangingPunct="1">
              <a:buNone/>
            </a:pPr>
            <a:r>
              <a:rPr lang="nl-NL" sz="3000" dirty="0">
                <a:solidFill>
                  <a:srgbClr val="FFC000"/>
                </a:solidFill>
              </a:rPr>
              <a:t>-Herstel beton dec</a:t>
            </a:r>
          </a:p>
        </p:txBody>
      </p:sp>
      <p:pic>
        <p:nvPicPr>
          <p:cNvPr id="3076" name="Afbeelding 5" descr="Kopie van Logo Vangeelklein.tif">
            <a:extLst>
              <a:ext uri="{FF2B5EF4-FFF2-40B4-BE49-F238E27FC236}">
                <a16:creationId xmlns:a16="http://schemas.microsoft.com/office/drawing/2014/main" id="{0D72449D-0007-1F1F-A6E6-D58BB7D293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8465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431800"/>
          </a:xfrm>
        </p:spPr>
        <p:txBody>
          <a:bodyPr/>
          <a:lstStyle/>
          <a:p>
            <a:pPr eaLnBrk="1" hangingPunct="1"/>
            <a:r>
              <a:rPr lang="nl-NL" u="sng" dirty="0">
                <a:solidFill>
                  <a:schemeClr val="tx2"/>
                </a:solidFill>
              </a:rPr>
              <a:t>Hinder voor bewoners</a:t>
            </a:r>
          </a:p>
        </p:txBody>
      </p:sp>
      <p:sp>
        <p:nvSpPr>
          <p:cNvPr id="3075" name="Tijdelijke aanduiding voor inhoud 4"/>
          <p:cNvSpPr>
            <a:spLocks noGrp="1"/>
          </p:cNvSpPr>
          <p:nvPr>
            <p:ph idx="1"/>
          </p:nvPr>
        </p:nvSpPr>
        <p:spPr>
          <a:xfrm>
            <a:off x="324992" y="764704"/>
            <a:ext cx="8568183" cy="4857750"/>
          </a:xfrm>
        </p:spPr>
        <p:txBody>
          <a:bodyPr/>
          <a:lstStyle/>
          <a:p>
            <a:pPr eaLnBrk="1" hangingPunct="1">
              <a:buNone/>
            </a:pPr>
            <a:r>
              <a:rPr lang="nl-NL" dirty="0"/>
              <a:t>*Straten waar riolering wordt geplaatst opritten in de mate van het mogelijke toegankelijk na de werkuren </a:t>
            </a:r>
          </a:p>
          <a:p>
            <a:pPr eaLnBrk="1" hangingPunct="1">
              <a:buNone/>
            </a:pPr>
            <a:r>
              <a:rPr lang="nl-NL" dirty="0"/>
              <a:t>*Tijdens periode glijbekisting/onderlaag asfalt een 3 tal weken opritten niet toegankelijk met wagen</a:t>
            </a:r>
          </a:p>
          <a:p>
            <a:pPr eaLnBrk="1" hangingPunct="1">
              <a:buNone/>
            </a:pPr>
            <a:r>
              <a:rPr lang="nl-NL" dirty="0"/>
              <a:t>*Oprit niet toegankelijk tijdens klinkerwerk</a:t>
            </a:r>
          </a:p>
          <a:p>
            <a:pPr eaLnBrk="1" hangingPunct="1">
              <a:buNone/>
            </a:pPr>
            <a:r>
              <a:rPr lang="nl-NL" dirty="0"/>
              <a:t>*Straat afgesloten voor toplaag asfalt</a:t>
            </a:r>
          </a:p>
          <a:p>
            <a:pPr eaLnBrk="1" hangingPunct="1">
              <a:buNone/>
            </a:pPr>
            <a:r>
              <a:rPr lang="nl-NL" dirty="0"/>
              <a:t>*Omleiding tijdens werken aan kruispunten </a:t>
            </a:r>
          </a:p>
        </p:txBody>
      </p:sp>
      <p:pic>
        <p:nvPicPr>
          <p:cNvPr id="3076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2181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nl-BE" altLang="nl-BE" u="sng">
                <a:solidFill>
                  <a:schemeClr val="tx2"/>
                </a:solidFill>
              </a:rPr>
              <a:t>Veiligheid op de werf</a:t>
            </a:r>
            <a:endParaRPr lang="nl-NL" altLang="nl-BE" u="sng">
              <a:solidFill>
                <a:schemeClr val="tx2"/>
              </a:solidFill>
            </a:endParaRPr>
          </a:p>
        </p:txBody>
      </p:sp>
      <p:sp>
        <p:nvSpPr>
          <p:cNvPr id="27651" name="Tekstvak 7"/>
          <p:cNvSpPr txBox="1">
            <a:spLocks noChangeArrowheads="1"/>
          </p:cNvSpPr>
          <p:nvPr/>
        </p:nvSpPr>
        <p:spPr bwMode="auto">
          <a:xfrm>
            <a:off x="2771775" y="908050"/>
            <a:ext cx="5976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BE" altLang="nl-BE"/>
              <a:t> </a:t>
            </a:r>
          </a:p>
        </p:txBody>
      </p:sp>
      <p:sp>
        <p:nvSpPr>
          <p:cNvPr id="27652" name="Tijdelijke aanduiding voor inhoud 10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r>
              <a:rPr lang="nl-BE" altLang="nl-BE" dirty="0"/>
              <a:t>De werf is geen racebaan, pas uw snelheid aan</a:t>
            </a:r>
          </a:p>
          <a:p>
            <a:r>
              <a:rPr lang="nl-BE" altLang="nl-BE" dirty="0"/>
              <a:t>Blijf weg bij de werkplaats en machines</a:t>
            </a:r>
          </a:p>
          <a:p>
            <a:r>
              <a:rPr lang="nl-BE" altLang="nl-BE" dirty="0"/>
              <a:t>Pas op met werfverkeer, maak steeds oogcontact vooraleer je een machine passeert</a:t>
            </a:r>
          </a:p>
          <a:p>
            <a:pPr>
              <a:buFontTx/>
              <a:buNone/>
            </a:pPr>
            <a:endParaRPr lang="nl-BE" altLang="nl-BE" dirty="0"/>
          </a:p>
        </p:txBody>
      </p:sp>
      <p:pic>
        <p:nvPicPr>
          <p:cNvPr id="27654" name="Picture 6" descr="http://t3.gstatic.com/images?q=tbn:ANd9GcQ6GcLsosoDWXfh2YI4idgjF-YNjNP7RSMmZ5ik4jUyoDZcRobV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642335"/>
            <a:ext cx="1656085" cy="165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fbeelding 5" descr="Kopie van Logo Vangeelklein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Afbeelding 2" descr="image00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2834431" cy="222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15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337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Infobrief</a:t>
            </a:r>
            <a:endParaRPr lang="nl-NL" u="sng" dirty="0">
              <a:solidFill>
                <a:schemeClr val="tx2"/>
              </a:solidFill>
            </a:endParaRPr>
          </a:p>
        </p:txBody>
      </p:sp>
      <p:sp>
        <p:nvSpPr>
          <p:cNvPr id="11267" name="Tijdelijke aanduiding voor inhoud 4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8577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nl-BE" sz="2400" dirty="0"/>
              <a:t>*Schets voorgevel</a:t>
            </a:r>
          </a:p>
          <a:p>
            <a:pPr eaLnBrk="1" hangingPunct="1">
              <a:buFont typeface="Arial" charset="0"/>
              <a:buNone/>
            </a:pPr>
            <a:r>
              <a:rPr lang="nl-BE" sz="2400" dirty="0"/>
              <a:t>*Waar zitten de bestaande aansluitingen op de riolering?</a:t>
            </a:r>
          </a:p>
          <a:p>
            <a:pPr eaLnBrk="1" hangingPunct="1">
              <a:buFont typeface="Arial" charset="0"/>
              <a:buNone/>
            </a:pPr>
            <a:r>
              <a:rPr lang="nl-BE" sz="2400" dirty="0"/>
              <a:t>*Waar komt gas, water, </a:t>
            </a:r>
            <a:r>
              <a:rPr lang="nl-BE" sz="2400" dirty="0" err="1"/>
              <a:t>electriciteit</a:t>
            </a:r>
            <a:r>
              <a:rPr lang="nl-BE" sz="2400" dirty="0"/>
              <a:t>, telefoon … binnen?</a:t>
            </a:r>
          </a:p>
          <a:p>
            <a:pPr eaLnBrk="1" hangingPunct="1">
              <a:buFont typeface="Arial" charset="0"/>
              <a:buNone/>
            </a:pPr>
            <a:r>
              <a:rPr lang="nl-BE" sz="2400" dirty="0"/>
              <a:t>*Waar wenst u uw nieuwe DWA en RWA aansluiting (eventueel in overleg met </a:t>
            </a:r>
            <a:r>
              <a:rPr lang="nl-BE" sz="2400" dirty="0" err="1"/>
              <a:t>afkoppelings</a:t>
            </a:r>
            <a:r>
              <a:rPr lang="nl-BE" sz="2400" dirty="0"/>
              <a:t> deskundige)</a:t>
            </a:r>
          </a:p>
          <a:p>
            <a:pPr eaLnBrk="1" hangingPunct="1">
              <a:buFont typeface="Arial" charset="0"/>
              <a:buNone/>
            </a:pPr>
            <a:endParaRPr lang="nl-BE" sz="2400" dirty="0"/>
          </a:p>
        </p:txBody>
      </p:sp>
      <p:pic>
        <p:nvPicPr>
          <p:cNvPr id="11268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Afbeelding 8"/>
          <p:cNvPicPr>
            <a:picLocks noChangeAspect="1"/>
          </p:cNvPicPr>
          <p:nvPr/>
        </p:nvPicPr>
        <p:blipFill>
          <a:blip r:embed="rId3" cstate="print"/>
          <a:srcRect l="14024" t="45122" r="19852" b="24390"/>
          <a:stretch>
            <a:fillRect/>
          </a:stretch>
        </p:blipFill>
        <p:spPr bwMode="auto">
          <a:xfrm>
            <a:off x="406811" y="2935052"/>
            <a:ext cx="8448675" cy="29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337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Huisvuilophaling</a:t>
            </a:r>
            <a:endParaRPr lang="nl-NL" u="sng" dirty="0">
              <a:solidFill>
                <a:schemeClr val="tx2"/>
              </a:solidFill>
            </a:endParaRPr>
          </a:p>
        </p:txBody>
      </p:sp>
      <p:sp>
        <p:nvSpPr>
          <p:cNvPr id="11267" name="Tijdelijke aanduiding voor inhoud 4"/>
          <p:cNvSpPr>
            <a:spLocks noGrp="1"/>
          </p:cNvSpPr>
          <p:nvPr>
            <p:ph idx="1"/>
          </p:nvPr>
        </p:nvSpPr>
        <p:spPr>
          <a:xfrm>
            <a:off x="467544" y="1078479"/>
            <a:ext cx="8229600" cy="4857750"/>
          </a:xfrm>
        </p:spPr>
        <p:txBody>
          <a:bodyPr/>
          <a:lstStyle/>
          <a:p>
            <a:r>
              <a:rPr lang="nl-BE" dirty="0"/>
              <a:t> Zet je afval voor 7u ‘s morgens buiten  </a:t>
            </a:r>
          </a:p>
          <a:p>
            <a:r>
              <a:rPr lang="nl-BE" dirty="0"/>
              <a:t> Breng je afval naar een van de ophaalpunten.	</a:t>
            </a:r>
          </a:p>
        </p:txBody>
      </p:sp>
      <p:pic>
        <p:nvPicPr>
          <p:cNvPr id="11268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t0.gstatic.com/images?q=tbn:ANd9GcQrFgil3E11kPFNhwNYLBLzNH_As6wN5qDffj_8ixbHz4t-zfM5-YaHTCQ4c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05064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9025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475495" y="-79259"/>
            <a:ext cx="8229600" cy="922337"/>
          </a:xfrm>
        </p:spPr>
        <p:txBody>
          <a:bodyPr/>
          <a:lstStyle/>
          <a:p>
            <a:pPr eaLnBrk="1" hangingPunct="1"/>
            <a:r>
              <a:rPr lang="nl-BE" u="sng" dirty="0">
                <a:solidFill>
                  <a:schemeClr val="tx2"/>
                </a:solidFill>
              </a:rPr>
              <a:t>Praktische zaken</a:t>
            </a:r>
            <a:endParaRPr lang="nl-NL" u="sng" dirty="0">
              <a:solidFill>
                <a:schemeClr val="tx2"/>
              </a:solidFill>
            </a:endParaRPr>
          </a:p>
        </p:txBody>
      </p:sp>
      <p:sp>
        <p:nvSpPr>
          <p:cNvPr id="10243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609622"/>
            <a:ext cx="7859216" cy="4419193"/>
          </a:xfrm>
        </p:spPr>
        <p:txBody>
          <a:bodyPr/>
          <a:lstStyle/>
          <a:p>
            <a:pPr eaLnBrk="1" hangingPunct="1"/>
            <a:r>
              <a:rPr lang="nl-BE" dirty="0"/>
              <a:t>Projectleider Vangeel: Tom Govers</a:t>
            </a:r>
          </a:p>
          <a:p>
            <a:pPr eaLnBrk="1" hangingPunct="1"/>
            <a:r>
              <a:rPr lang="nl-BE" dirty="0"/>
              <a:t>Wekelijkse werfvergadering in de werfkeet </a:t>
            </a:r>
          </a:p>
          <a:p>
            <a:pPr eaLnBrk="1" hangingPunct="1"/>
            <a:r>
              <a:rPr lang="nl-BE" dirty="0"/>
              <a:t>Planning zonder weerverlet of onvoorziene werken</a:t>
            </a:r>
          </a:p>
          <a:p>
            <a:pPr marL="0" indent="0" eaLnBrk="1" hangingPunct="1">
              <a:buNone/>
            </a:pPr>
            <a:endParaRPr lang="nl-BE" dirty="0"/>
          </a:p>
          <a:p>
            <a:pPr eaLnBrk="1" hangingPunct="1"/>
            <a:endParaRPr lang="nl-BE" dirty="0"/>
          </a:p>
          <a:p>
            <a:pPr eaLnBrk="1" hangingPunct="1"/>
            <a:r>
              <a:rPr lang="nl-BE" dirty="0"/>
              <a:t>Bezoek </a:t>
            </a:r>
            <a:r>
              <a:rPr lang="nl-BE" dirty="0" err="1"/>
              <a:t>afkoppelings</a:t>
            </a:r>
            <a:r>
              <a:rPr lang="nl-BE" dirty="0"/>
              <a:t> deskundige voor aanvang van de werken op privé </a:t>
            </a:r>
          </a:p>
          <a:p>
            <a:pPr eaLnBrk="1" hangingPunct="1"/>
            <a:r>
              <a:rPr lang="nl-BE" dirty="0"/>
              <a:t>Regelmatig bewonersbrief</a:t>
            </a:r>
          </a:p>
          <a:p>
            <a:pPr marL="0" indent="0" eaLnBrk="1" hangingPunct="1">
              <a:buNone/>
            </a:pPr>
            <a:endParaRPr lang="nl-BE" dirty="0"/>
          </a:p>
          <a:p>
            <a:pPr eaLnBrk="1" hangingPunct="1"/>
            <a:endParaRPr lang="nl-BE" dirty="0"/>
          </a:p>
        </p:txBody>
      </p:sp>
      <p:pic>
        <p:nvPicPr>
          <p:cNvPr id="10244" name="Afbeelding 5" descr="Kopie van Logo Vangeelklein.t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6092825"/>
            <a:ext cx="28813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7" b="9373"/>
          <a:stretch/>
        </p:blipFill>
        <p:spPr>
          <a:xfrm>
            <a:off x="5796187" y="2420888"/>
            <a:ext cx="2943180" cy="171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17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vangeel1">
      <a:dk1>
        <a:srgbClr val="FFC000"/>
      </a:dk1>
      <a:lt1>
        <a:srgbClr val="7F7F7F"/>
      </a:lt1>
      <a:dk2>
        <a:srgbClr val="3F3F3F"/>
      </a:dk2>
      <a:lt2>
        <a:srgbClr val="7F7F7F"/>
      </a:lt2>
      <a:accent1>
        <a:srgbClr val="B2A2C7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</TotalTime>
  <Words>399</Words>
  <Application>Microsoft Office PowerPoint</Application>
  <PresentationFormat>Diavoorstelling (4:3)</PresentationFormat>
  <Paragraphs>86</Paragraphs>
  <Slides>24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Office-thema</vt:lpstr>
      <vt:lpstr>Rioleringswerken Poelberg  Kwikstraat</vt:lpstr>
      <vt:lpstr>Plannen</vt:lpstr>
      <vt:lpstr>Plannen</vt:lpstr>
      <vt:lpstr>Plannen</vt:lpstr>
      <vt:lpstr>Plannen</vt:lpstr>
      <vt:lpstr>Werkvolgorde per zone</vt:lpstr>
      <vt:lpstr>Rioleringswerken</vt:lpstr>
      <vt:lpstr>Huisaansluitputjes per perceel</vt:lpstr>
      <vt:lpstr>Glijbekisting boordsteen</vt:lpstr>
      <vt:lpstr>Glijbekisting boordsteen</vt:lpstr>
      <vt:lpstr>Afwerken fundering</vt:lpstr>
      <vt:lpstr>Asfalteringswerken</vt:lpstr>
      <vt:lpstr>Boordstenen/fundering</vt:lpstr>
      <vt:lpstr>Werkzones</vt:lpstr>
      <vt:lpstr> Planning Zone A</vt:lpstr>
      <vt:lpstr> Planning Zone B</vt:lpstr>
      <vt:lpstr> Planning Zone C</vt:lpstr>
      <vt:lpstr> Planning Zone D</vt:lpstr>
      <vt:lpstr> Planning Zone E</vt:lpstr>
      <vt:lpstr>Hinder voor bewoners</vt:lpstr>
      <vt:lpstr>Veiligheid op de werf</vt:lpstr>
      <vt:lpstr>Infobrief</vt:lpstr>
      <vt:lpstr>Huisvuilophaling</vt:lpstr>
      <vt:lpstr>Praktische zaken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test</dc:creator>
  <cp:lastModifiedBy>Bob Van Herck</cp:lastModifiedBy>
  <cp:revision>386</cp:revision>
  <cp:lastPrinted>2022-08-30T14:05:06Z</cp:lastPrinted>
  <dcterms:created xsi:type="dcterms:W3CDTF">2010-08-30T06:21:44Z</dcterms:created>
  <dcterms:modified xsi:type="dcterms:W3CDTF">2026-06-05T10:02:05Z</dcterms:modified>
</cp:coreProperties>
</file>