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276" r:id="rId5"/>
    <p:sldId id="259" r:id="rId6"/>
    <p:sldId id="420" r:id="rId7"/>
    <p:sldId id="387" r:id="rId8"/>
    <p:sldId id="409" r:id="rId9"/>
    <p:sldId id="410" r:id="rId10"/>
    <p:sldId id="411" r:id="rId11"/>
    <p:sldId id="412" r:id="rId12"/>
    <p:sldId id="413" r:id="rId13"/>
    <p:sldId id="418" r:id="rId14"/>
    <p:sldId id="415" r:id="rId15"/>
    <p:sldId id="416" r:id="rId16"/>
    <p:sldId id="419" r:id="rId17"/>
    <p:sldId id="421" r:id="rId18"/>
    <p:sldId id="357" r:id="rId19"/>
    <p:sldId id="358" r:id="rId20"/>
    <p:sldId id="388" r:id="rId21"/>
    <p:sldId id="359" r:id="rId22"/>
    <p:sldId id="360" r:id="rId23"/>
    <p:sldId id="361" r:id="rId24"/>
    <p:sldId id="362" r:id="rId25"/>
    <p:sldId id="391" r:id="rId26"/>
    <p:sldId id="364" r:id="rId27"/>
    <p:sldId id="365" r:id="rId28"/>
    <p:sldId id="366" r:id="rId29"/>
    <p:sldId id="367" r:id="rId30"/>
    <p:sldId id="368" r:id="rId31"/>
    <p:sldId id="398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93" r:id="rId40"/>
    <p:sldId id="403" r:id="rId41"/>
    <p:sldId id="404" r:id="rId42"/>
    <p:sldId id="380" r:id="rId43"/>
    <p:sldId id="381" r:id="rId44"/>
    <p:sldId id="382" r:id="rId45"/>
    <p:sldId id="383" r:id="rId46"/>
    <p:sldId id="384" r:id="rId47"/>
    <p:sldId id="385" r:id="rId48"/>
    <p:sldId id="396" r:id="rId49"/>
    <p:sldId id="406" r:id="rId50"/>
    <p:sldId id="408" r:id="rId51"/>
  </p:sldIdLst>
  <p:sldSz cx="12192000" cy="6858000"/>
  <p:notesSz cx="7104063" cy="10234613"/>
  <p:embeddedFontLst>
    <p:embeddedFont>
      <p:font typeface="Sari" panose="020B0604020202020204" charset="0"/>
      <p:regular r:id="rId54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76C1E9-4D4B-4FB2-901D-D97964C8FDE8}">
          <p14:sldIdLst>
            <p14:sldId id="276"/>
            <p14:sldId id="259"/>
            <p14:sldId id="420"/>
            <p14:sldId id="387"/>
            <p14:sldId id="409"/>
            <p14:sldId id="410"/>
            <p14:sldId id="411"/>
            <p14:sldId id="412"/>
            <p14:sldId id="413"/>
            <p14:sldId id="418"/>
            <p14:sldId id="415"/>
            <p14:sldId id="416"/>
            <p14:sldId id="419"/>
            <p14:sldId id="421"/>
            <p14:sldId id="357"/>
            <p14:sldId id="358"/>
            <p14:sldId id="388"/>
            <p14:sldId id="359"/>
            <p14:sldId id="360"/>
            <p14:sldId id="361"/>
            <p14:sldId id="362"/>
            <p14:sldId id="391"/>
            <p14:sldId id="364"/>
            <p14:sldId id="365"/>
            <p14:sldId id="366"/>
            <p14:sldId id="367"/>
            <p14:sldId id="368"/>
            <p14:sldId id="398"/>
            <p14:sldId id="371"/>
            <p14:sldId id="372"/>
            <p14:sldId id="373"/>
            <p14:sldId id="374"/>
            <p14:sldId id="375"/>
            <p14:sldId id="376"/>
            <p14:sldId id="377"/>
            <p14:sldId id="393"/>
            <p14:sldId id="403"/>
            <p14:sldId id="404"/>
            <p14:sldId id="380"/>
            <p14:sldId id="381"/>
            <p14:sldId id="382"/>
            <p14:sldId id="383"/>
            <p14:sldId id="384"/>
            <p14:sldId id="385"/>
            <p14:sldId id="396"/>
            <p14:sldId id="406"/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1549" userDrawn="1">
          <p15:clr>
            <a:srgbClr val="A4A3A4"/>
          </p15:clr>
        </p15:guide>
        <p15:guide id="5" pos="1636" userDrawn="1">
          <p15:clr>
            <a:srgbClr val="A4A3A4"/>
          </p15:clr>
        </p15:guide>
        <p15:guide id="6" pos="3057" userDrawn="1">
          <p15:clr>
            <a:srgbClr val="A4A3A4"/>
          </p15:clr>
        </p15:guide>
        <p15:guide id="7" pos="3137" userDrawn="1">
          <p15:clr>
            <a:srgbClr val="A4A3A4"/>
          </p15:clr>
        </p15:guide>
        <p15:guide id="8" pos="4702" userDrawn="1">
          <p15:clr>
            <a:srgbClr val="A4A3A4"/>
          </p15:clr>
        </p15:guide>
        <p15:guide id="9" pos="4622" userDrawn="1">
          <p15:clr>
            <a:srgbClr val="A4A3A4"/>
          </p15:clr>
        </p15:guide>
        <p15:guide id="10" pos="6043" userDrawn="1">
          <p15:clr>
            <a:srgbClr val="A4A3A4"/>
          </p15:clr>
        </p15:guide>
        <p15:guide id="11" pos="6115" userDrawn="1">
          <p15:clr>
            <a:srgbClr val="A4A3A4"/>
          </p15:clr>
        </p15:guide>
        <p15:guide id="12" pos="7242" userDrawn="1">
          <p15:clr>
            <a:srgbClr val="A4A3A4"/>
          </p15:clr>
        </p15:guide>
        <p15:guide id="13" orient="horz" userDrawn="1">
          <p15:clr>
            <a:srgbClr val="A4A3A4"/>
          </p15:clr>
        </p15:guide>
        <p15:guide id="14" orient="horz" pos="4320" userDrawn="1">
          <p15:clr>
            <a:srgbClr val="A4A3A4"/>
          </p15:clr>
        </p15:guide>
        <p15:guide id="15" orient="horz" pos="144" userDrawn="1">
          <p15:clr>
            <a:srgbClr val="A4A3A4"/>
          </p15:clr>
        </p15:guide>
        <p15:guide id="16" orient="horz" pos="2160" userDrawn="1">
          <p15:clr>
            <a:srgbClr val="A4A3A4"/>
          </p15:clr>
        </p15:guide>
        <p15:guide id="17" orient="horz" pos="4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egh Elies" initials="ME" lastIdx="9" clrIdx="0">
    <p:extLst>
      <p:ext uri="{19B8F6BF-5375-455C-9EA6-DF929625EA0E}">
        <p15:presenceInfo xmlns:p15="http://schemas.microsoft.com/office/powerpoint/2012/main" userId="S::elies.maegh@pidpa.be::0c675269-7cc9-4f22-827d-499e103738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3C5"/>
    <a:srgbClr val="59A8D0"/>
    <a:srgbClr val="62ADD3"/>
    <a:srgbClr val="409AC9"/>
    <a:srgbClr val="51A4CE"/>
    <a:srgbClr val="6CB2D5"/>
    <a:srgbClr val="1A3D6F"/>
    <a:srgbClr val="50779E"/>
    <a:srgbClr val="B0BC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3003" autoAdjust="0"/>
  </p:normalViewPr>
  <p:slideViewPr>
    <p:cSldViewPr snapToGrid="0" showGuides="1">
      <p:cViewPr varScale="1">
        <p:scale>
          <a:sx n="103" d="100"/>
          <a:sy n="103" d="100"/>
        </p:scale>
        <p:origin x="1074" y="90"/>
      </p:cViewPr>
      <p:guideLst>
        <p:guide/>
        <p:guide pos="7680"/>
        <p:guide pos="438"/>
        <p:guide pos="1549"/>
        <p:guide pos="1636"/>
        <p:guide pos="3057"/>
        <p:guide pos="3137"/>
        <p:guide pos="4702"/>
        <p:guide pos="4622"/>
        <p:guide pos="6043"/>
        <p:guide pos="6115"/>
        <p:guide pos="7242"/>
        <p:guide orient="horz"/>
        <p:guide orient="horz" pos="4320"/>
        <p:guide orient="horz" pos="144"/>
        <p:guide orient="horz" pos="2160"/>
        <p:guide orient="horz" pos="4176"/>
      </p:guideLst>
    </p:cSldViewPr>
  </p:slideViewPr>
  <p:outlineViewPr>
    <p:cViewPr>
      <p:scale>
        <a:sx n="100" d="100"/>
        <a:sy n="100" d="100"/>
      </p:scale>
      <p:origin x="0" y="-399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7DB5F-D4DE-4A61-A845-F71B40715B7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5C39E1E-C49E-4745-970C-E465435AFE87}">
      <dgm:prSet/>
      <dgm:spPr/>
      <dgm:t>
        <a:bodyPr/>
        <a:lstStyle/>
        <a:p>
          <a:endParaRPr lang="nl-NL"/>
        </a:p>
      </dgm:t>
    </dgm:pt>
    <dgm:pt modelId="{524189B8-62A9-44EA-8CD0-8DF5E96D90CA}" type="parTrans" cxnId="{04A74DF5-18B6-4614-9626-834F0789F56B}">
      <dgm:prSet/>
      <dgm:spPr/>
      <dgm:t>
        <a:bodyPr/>
        <a:lstStyle/>
        <a:p>
          <a:endParaRPr lang="nl-NL"/>
        </a:p>
      </dgm:t>
    </dgm:pt>
    <dgm:pt modelId="{3CD0A0A1-0BB3-44B6-9D25-C5CE97C88A9E}" type="sibTrans" cxnId="{04A74DF5-18B6-4614-9626-834F0789F56B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 w="28575">
          <a:solidFill>
            <a:schemeClr val="accent1"/>
          </a:solidFill>
        </a:ln>
      </dgm:spPr>
      <dgm:t>
        <a:bodyPr/>
        <a:lstStyle/>
        <a:p>
          <a:endParaRPr lang="nl-NL"/>
        </a:p>
      </dgm:t>
    </dgm:pt>
    <dgm:pt modelId="{8F04123E-98B2-4B04-A9FD-367E0408C967}">
      <dgm:prSet phldrT="[Tekst]" phldr="1"/>
      <dgm:spPr/>
      <dgm:t>
        <a:bodyPr/>
        <a:lstStyle/>
        <a:p>
          <a:endParaRPr lang="nl-NL"/>
        </a:p>
      </dgm:t>
    </dgm:pt>
    <dgm:pt modelId="{7AED8244-6B11-4BAB-B049-D269F799BD1A}" type="parTrans" cxnId="{4679517F-F5E8-4F25-9747-21DA09943933}">
      <dgm:prSet/>
      <dgm:spPr/>
      <dgm:t>
        <a:bodyPr/>
        <a:lstStyle/>
        <a:p>
          <a:endParaRPr lang="nl-NL"/>
        </a:p>
      </dgm:t>
    </dgm:pt>
    <dgm:pt modelId="{CA4C9E90-AF11-4258-AFC6-05962375EDDC}" type="sibTrans" cxnId="{4679517F-F5E8-4F25-9747-21DA09943933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5929B15B-0A40-46BE-94A9-44A1D35259C3}">
      <dgm:prSet phldrT="[Tekst]" phldr="1"/>
      <dgm:spPr/>
      <dgm:t>
        <a:bodyPr/>
        <a:lstStyle/>
        <a:p>
          <a:endParaRPr lang="nl-NL" dirty="0"/>
        </a:p>
      </dgm:t>
    </dgm:pt>
    <dgm:pt modelId="{BA2E4EA5-FBC3-42C4-9D22-B453B1E3E8A6}" type="sibTrans" cxnId="{F718E636-A238-4E1E-AEA1-EAF813FBF8CA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F4E9C62C-642D-4C77-837A-A806106CEA82}" type="parTrans" cxnId="{F718E636-A238-4E1E-AEA1-EAF813FBF8CA}">
      <dgm:prSet/>
      <dgm:spPr/>
      <dgm:t>
        <a:bodyPr/>
        <a:lstStyle/>
        <a:p>
          <a:endParaRPr lang="nl-NL"/>
        </a:p>
      </dgm:t>
    </dgm:pt>
    <dgm:pt modelId="{73E227E7-2BAB-436C-BDC3-0B4CA462A415}" type="pres">
      <dgm:prSet presAssocID="{BE37DB5F-D4DE-4A61-A845-F71B40715B7F}" presName="Name0" presStyleCnt="0">
        <dgm:presLayoutVars>
          <dgm:chMax val="7"/>
          <dgm:chPref val="7"/>
          <dgm:dir/>
        </dgm:presLayoutVars>
      </dgm:prSet>
      <dgm:spPr/>
    </dgm:pt>
    <dgm:pt modelId="{52A5C68A-90D4-49B7-B754-EE25DE5DE99E}" type="pres">
      <dgm:prSet presAssocID="{BE37DB5F-D4DE-4A61-A845-F71B40715B7F}" presName="Name1" presStyleCnt="0"/>
      <dgm:spPr/>
    </dgm:pt>
    <dgm:pt modelId="{8DD81179-ECD4-4512-A503-A154684C6C4F}" type="pres">
      <dgm:prSet presAssocID="{3CD0A0A1-0BB3-44B6-9D25-C5CE97C88A9E}" presName="picture_1" presStyleCnt="0"/>
      <dgm:spPr/>
    </dgm:pt>
    <dgm:pt modelId="{03653FA1-36FE-439F-9047-C36690746CCD}" type="pres">
      <dgm:prSet presAssocID="{3CD0A0A1-0BB3-44B6-9D25-C5CE97C88A9E}" presName="pictureRepeatNode" presStyleLbl="alignImgPlace1" presStyleIdx="0" presStyleCnt="3"/>
      <dgm:spPr>
        <a:prstGeom prst="round2DiagRect">
          <a:avLst/>
        </a:prstGeom>
      </dgm:spPr>
    </dgm:pt>
    <dgm:pt modelId="{5FA0A1A5-895C-4D75-BE8B-66A07DFC85D0}" type="pres">
      <dgm:prSet presAssocID="{45C39E1E-C49E-4745-970C-E465435AFE87}" presName="text_1" presStyleLbl="node1" presStyleIdx="0" presStyleCnt="0">
        <dgm:presLayoutVars>
          <dgm:bulletEnabled val="1"/>
        </dgm:presLayoutVars>
      </dgm:prSet>
      <dgm:spPr/>
    </dgm:pt>
    <dgm:pt modelId="{7744991A-6060-4098-8A84-1D93C1BCFD2B}" type="pres">
      <dgm:prSet presAssocID="{CA4C9E90-AF11-4258-AFC6-05962375EDDC}" presName="picture_2" presStyleCnt="0"/>
      <dgm:spPr/>
    </dgm:pt>
    <dgm:pt modelId="{B6B03E34-8D4A-436F-965D-47BFA8C9ECA2}" type="pres">
      <dgm:prSet presAssocID="{CA4C9E90-AF11-4258-AFC6-05962375EDDC}" presName="pictureRepeatNode" presStyleLbl="alignImgPlace1" presStyleIdx="1" presStyleCnt="3" custScaleX="142942" custScaleY="144661"/>
      <dgm:spPr>
        <a:prstGeom prst="round2DiagRect">
          <a:avLst/>
        </a:prstGeom>
      </dgm:spPr>
    </dgm:pt>
    <dgm:pt modelId="{EB4DC815-902D-4A1B-890B-57918425BA97}" type="pres">
      <dgm:prSet presAssocID="{8F04123E-98B2-4B04-A9FD-367E0408C967}" presName="line_2" presStyleLbl="parChTrans1D1" presStyleIdx="0" presStyleCnt="2"/>
      <dgm:spPr/>
    </dgm:pt>
    <dgm:pt modelId="{65A27A79-3DF4-4F47-A658-308C15B7E110}" type="pres">
      <dgm:prSet presAssocID="{8F04123E-98B2-4B04-A9FD-367E0408C967}" presName="textparent_2" presStyleLbl="node1" presStyleIdx="0" presStyleCnt="0"/>
      <dgm:spPr/>
    </dgm:pt>
    <dgm:pt modelId="{3900A145-EEEF-4A39-AE87-11D9068DBB1C}" type="pres">
      <dgm:prSet presAssocID="{8F04123E-98B2-4B04-A9FD-367E0408C967}" presName="text_2" presStyleLbl="revTx" presStyleIdx="0" presStyleCnt="2">
        <dgm:presLayoutVars>
          <dgm:bulletEnabled val="1"/>
        </dgm:presLayoutVars>
      </dgm:prSet>
      <dgm:spPr/>
    </dgm:pt>
    <dgm:pt modelId="{11FA3319-C1A9-489D-99F0-237068FB8AD7}" type="pres">
      <dgm:prSet presAssocID="{BA2E4EA5-FBC3-42C4-9D22-B453B1E3E8A6}" presName="picture_3" presStyleCnt="0"/>
      <dgm:spPr/>
    </dgm:pt>
    <dgm:pt modelId="{60C11AFF-558A-404B-97C2-94115DB7B7AB}" type="pres">
      <dgm:prSet presAssocID="{BA2E4EA5-FBC3-42C4-9D22-B453B1E3E8A6}" presName="pictureRepeatNode" presStyleLbl="alignImgPlace1" presStyleIdx="2" presStyleCnt="3" custScaleX="202116" custScaleY="144567" custLinFactNeighborX="29103" custLinFactNeighborY="2459"/>
      <dgm:spPr>
        <a:prstGeom prst="round2DiagRect">
          <a:avLst/>
        </a:prstGeom>
      </dgm:spPr>
    </dgm:pt>
    <dgm:pt modelId="{2F8CA355-87F0-4DD4-9C3B-5D88FBC9F4F0}" type="pres">
      <dgm:prSet presAssocID="{5929B15B-0A40-46BE-94A9-44A1D35259C3}" presName="line_3" presStyleLbl="parChTrans1D1" presStyleIdx="1" presStyleCnt="2"/>
      <dgm:spPr/>
    </dgm:pt>
    <dgm:pt modelId="{1E148BF0-A33F-4E24-B5CA-55F2175C8C39}" type="pres">
      <dgm:prSet presAssocID="{5929B15B-0A40-46BE-94A9-44A1D35259C3}" presName="textparent_3" presStyleLbl="node1" presStyleIdx="0" presStyleCnt="0"/>
      <dgm:spPr/>
    </dgm:pt>
    <dgm:pt modelId="{31A4B9D3-A29D-489F-B8A7-E7540D5A1148}" type="pres">
      <dgm:prSet presAssocID="{5929B15B-0A40-46BE-94A9-44A1D35259C3}" presName="text_3" presStyleLbl="revTx" presStyleIdx="1" presStyleCnt="2">
        <dgm:presLayoutVars>
          <dgm:bulletEnabled val="1"/>
        </dgm:presLayoutVars>
      </dgm:prSet>
      <dgm:spPr/>
    </dgm:pt>
  </dgm:ptLst>
  <dgm:cxnLst>
    <dgm:cxn modelId="{CD98E31D-3525-4072-89D1-CC87612C7F85}" type="presOf" srcId="{CA4C9E90-AF11-4258-AFC6-05962375EDDC}" destId="{B6B03E34-8D4A-436F-965D-47BFA8C9ECA2}" srcOrd="0" destOrd="0" presId="urn:microsoft.com/office/officeart/2008/layout/CircularPictureCallout"/>
    <dgm:cxn modelId="{6E33B628-F436-4F80-B79A-27852DF66B01}" type="presOf" srcId="{BA2E4EA5-FBC3-42C4-9D22-B453B1E3E8A6}" destId="{60C11AFF-558A-404B-97C2-94115DB7B7AB}" srcOrd="0" destOrd="0" presId="urn:microsoft.com/office/officeart/2008/layout/CircularPictureCallout"/>
    <dgm:cxn modelId="{F718E636-A238-4E1E-AEA1-EAF813FBF8CA}" srcId="{BE37DB5F-D4DE-4A61-A845-F71B40715B7F}" destId="{5929B15B-0A40-46BE-94A9-44A1D35259C3}" srcOrd="2" destOrd="0" parTransId="{F4E9C62C-642D-4C77-837A-A806106CEA82}" sibTransId="{BA2E4EA5-FBC3-42C4-9D22-B453B1E3E8A6}"/>
    <dgm:cxn modelId="{23C1E269-A90F-4746-B274-7E302D4F0D39}" type="presOf" srcId="{BE37DB5F-D4DE-4A61-A845-F71B40715B7F}" destId="{73E227E7-2BAB-436C-BDC3-0B4CA462A415}" srcOrd="0" destOrd="0" presId="urn:microsoft.com/office/officeart/2008/layout/CircularPictureCallout"/>
    <dgm:cxn modelId="{8FC5E66B-109D-4F76-9ECF-1E7B10F4DAFB}" type="presOf" srcId="{45C39E1E-C49E-4745-970C-E465435AFE87}" destId="{5FA0A1A5-895C-4D75-BE8B-66A07DFC85D0}" srcOrd="0" destOrd="0" presId="urn:microsoft.com/office/officeart/2008/layout/CircularPictureCallout"/>
    <dgm:cxn modelId="{4679517F-F5E8-4F25-9747-21DA09943933}" srcId="{BE37DB5F-D4DE-4A61-A845-F71B40715B7F}" destId="{8F04123E-98B2-4B04-A9FD-367E0408C967}" srcOrd="1" destOrd="0" parTransId="{7AED8244-6B11-4BAB-B049-D269F799BD1A}" sibTransId="{CA4C9E90-AF11-4258-AFC6-05962375EDDC}"/>
    <dgm:cxn modelId="{78888AAB-244D-482E-A77F-9ED7F48AD16E}" type="presOf" srcId="{3CD0A0A1-0BB3-44B6-9D25-C5CE97C88A9E}" destId="{03653FA1-36FE-439F-9047-C36690746CCD}" srcOrd="0" destOrd="0" presId="urn:microsoft.com/office/officeart/2008/layout/CircularPictureCallout"/>
    <dgm:cxn modelId="{A63847D5-31C8-40E6-B025-66D3F7D6380A}" type="presOf" srcId="{8F04123E-98B2-4B04-A9FD-367E0408C967}" destId="{3900A145-EEEF-4A39-AE87-11D9068DBB1C}" srcOrd="0" destOrd="0" presId="urn:microsoft.com/office/officeart/2008/layout/CircularPictureCallout"/>
    <dgm:cxn modelId="{83F730DF-83C2-48E3-9311-3E1CEBF4A810}" type="presOf" srcId="{5929B15B-0A40-46BE-94A9-44A1D35259C3}" destId="{31A4B9D3-A29D-489F-B8A7-E7540D5A1148}" srcOrd="0" destOrd="0" presId="urn:microsoft.com/office/officeart/2008/layout/CircularPictureCallout"/>
    <dgm:cxn modelId="{04A74DF5-18B6-4614-9626-834F0789F56B}" srcId="{BE37DB5F-D4DE-4A61-A845-F71B40715B7F}" destId="{45C39E1E-C49E-4745-970C-E465435AFE87}" srcOrd="0" destOrd="0" parTransId="{524189B8-62A9-44EA-8CD0-8DF5E96D90CA}" sibTransId="{3CD0A0A1-0BB3-44B6-9D25-C5CE97C88A9E}"/>
    <dgm:cxn modelId="{5ADCB250-FD1C-419D-BBFF-2D725E3A4C7F}" type="presParOf" srcId="{73E227E7-2BAB-436C-BDC3-0B4CA462A415}" destId="{52A5C68A-90D4-49B7-B754-EE25DE5DE99E}" srcOrd="0" destOrd="0" presId="urn:microsoft.com/office/officeart/2008/layout/CircularPictureCallout"/>
    <dgm:cxn modelId="{B2A30D15-3EFB-4C8E-91BB-45EB54DC9E96}" type="presParOf" srcId="{52A5C68A-90D4-49B7-B754-EE25DE5DE99E}" destId="{8DD81179-ECD4-4512-A503-A154684C6C4F}" srcOrd="0" destOrd="0" presId="urn:microsoft.com/office/officeart/2008/layout/CircularPictureCallout"/>
    <dgm:cxn modelId="{61733AB9-C440-40B3-9CC3-F980556DC8E1}" type="presParOf" srcId="{8DD81179-ECD4-4512-A503-A154684C6C4F}" destId="{03653FA1-36FE-439F-9047-C36690746CCD}" srcOrd="0" destOrd="0" presId="urn:microsoft.com/office/officeart/2008/layout/CircularPictureCallout"/>
    <dgm:cxn modelId="{A6412A7A-FA0A-4A31-903A-923328B12EFA}" type="presParOf" srcId="{52A5C68A-90D4-49B7-B754-EE25DE5DE99E}" destId="{5FA0A1A5-895C-4D75-BE8B-66A07DFC85D0}" srcOrd="1" destOrd="0" presId="urn:microsoft.com/office/officeart/2008/layout/CircularPictureCallout"/>
    <dgm:cxn modelId="{2EF095F2-447E-46BE-A12C-5EA3E3AF7969}" type="presParOf" srcId="{52A5C68A-90D4-49B7-B754-EE25DE5DE99E}" destId="{7744991A-6060-4098-8A84-1D93C1BCFD2B}" srcOrd="2" destOrd="0" presId="urn:microsoft.com/office/officeart/2008/layout/CircularPictureCallout"/>
    <dgm:cxn modelId="{CC1F0468-E095-4B99-A466-ECC5C33D049A}" type="presParOf" srcId="{7744991A-6060-4098-8A84-1D93C1BCFD2B}" destId="{B6B03E34-8D4A-436F-965D-47BFA8C9ECA2}" srcOrd="0" destOrd="0" presId="urn:microsoft.com/office/officeart/2008/layout/CircularPictureCallout"/>
    <dgm:cxn modelId="{C0BEC016-E759-4195-8B69-B35044F54610}" type="presParOf" srcId="{52A5C68A-90D4-49B7-B754-EE25DE5DE99E}" destId="{EB4DC815-902D-4A1B-890B-57918425BA97}" srcOrd="3" destOrd="0" presId="urn:microsoft.com/office/officeart/2008/layout/CircularPictureCallout"/>
    <dgm:cxn modelId="{E6334A65-8F4F-4D8E-B933-0E5FB23C669E}" type="presParOf" srcId="{52A5C68A-90D4-49B7-B754-EE25DE5DE99E}" destId="{65A27A79-3DF4-4F47-A658-308C15B7E110}" srcOrd="4" destOrd="0" presId="urn:microsoft.com/office/officeart/2008/layout/CircularPictureCallout"/>
    <dgm:cxn modelId="{01D98F5D-D272-4806-B7DD-CB499E6CBCDA}" type="presParOf" srcId="{65A27A79-3DF4-4F47-A658-308C15B7E110}" destId="{3900A145-EEEF-4A39-AE87-11D9068DBB1C}" srcOrd="0" destOrd="0" presId="urn:microsoft.com/office/officeart/2008/layout/CircularPictureCallout"/>
    <dgm:cxn modelId="{65883A18-036A-4CF8-8A12-0246D1C1AEDE}" type="presParOf" srcId="{52A5C68A-90D4-49B7-B754-EE25DE5DE99E}" destId="{11FA3319-C1A9-489D-99F0-237068FB8AD7}" srcOrd="5" destOrd="0" presId="urn:microsoft.com/office/officeart/2008/layout/CircularPictureCallout"/>
    <dgm:cxn modelId="{0A5A22A9-01E2-418A-90D1-9322B5A9A402}" type="presParOf" srcId="{11FA3319-C1A9-489D-99F0-237068FB8AD7}" destId="{60C11AFF-558A-404B-97C2-94115DB7B7AB}" srcOrd="0" destOrd="0" presId="urn:microsoft.com/office/officeart/2008/layout/CircularPictureCallout"/>
    <dgm:cxn modelId="{90087ADA-63E7-41F2-BFF7-D130339C8711}" type="presParOf" srcId="{52A5C68A-90D4-49B7-B754-EE25DE5DE99E}" destId="{2F8CA355-87F0-4DD4-9C3B-5D88FBC9F4F0}" srcOrd="6" destOrd="0" presId="urn:microsoft.com/office/officeart/2008/layout/CircularPictureCallout"/>
    <dgm:cxn modelId="{D11AC719-7007-41E9-AA64-0CA6B7218AE6}" type="presParOf" srcId="{52A5C68A-90D4-49B7-B754-EE25DE5DE99E}" destId="{1E148BF0-A33F-4E24-B5CA-55F2175C8C39}" srcOrd="7" destOrd="0" presId="urn:microsoft.com/office/officeart/2008/layout/CircularPictureCallout"/>
    <dgm:cxn modelId="{476AA2AE-20C9-403C-B143-A1D3CF92ADC5}" type="presParOf" srcId="{1E148BF0-A33F-4E24-B5CA-55F2175C8C39}" destId="{31A4B9D3-A29D-489F-B8A7-E7540D5A1148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CA355-87F0-4DD4-9C3B-5D88FBC9F4F0}">
      <dsp:nvSpPr>
        <dsp:cNvPr id="0" name=""/>
        <dsp:cNvSpPr/>
      </dsp:nvSpPr>
      <dsp:spPr>
        <a:xfrm>
          <a:off x="2031706" y="3724170"/>
          <a:ext cx="2980642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DC815-902D-4A1B-890B-57918425BA97}">
      <dsp:nvSpPr>
        <dsp:cNvPr id="0" name=""/>
        <dsp:cNvSpPr/>
      </dsp:nvSpPr>
      <dsp:spPr>
        <a:xfrm>
          <a:off x="2031706" y="1648514"/>
          <a:ext cx="2980642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53FA1-36FE-439F-9047-C36690746CCD}">
      <dsp:nvSpPr>
        <dsp:cNvPr id="0" name=""/>
        <dsp:cNvSpPr/>
      </dsp:nvSpPr>
      <dsp:spPr>
        <a:xfrm>
          <a:off x="371181" y="1025817"/>
          <a:ext cx="3321049" cy="3321049"/>
        </a:xfrm>
        <a:prstGeom prst="round2Diag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0A1A5-895C-4D75-BE8B-66A07DFC85D0}">
      <dsp:nvSpPr>
        <dsp:cNvPr id="0" name=""/>
        <dsp:cNvSpPr/>
      </dsp:nvSpPr>
      <dsp:spPr>
        <a:xfrm>
          <a:off x="968970" y="2789295"/>
          <a:ext cx="2125472" cy="109594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6500" kern="1200"/>
        </a:p>
      </dsp:txBody>
      <dsp:txXfrm>
        <a:off x="968970" y="2789295"/>
        <a:ext cx="2125472" cy="1095946"/>
      </dsp:txXfrm>
    </dsp:sp>
    <dsp:sp modelId="{B6B03E34-8D4A-436F-965D-47BFA8C9ECA2}">
      <dsp:nvSpPr>
        <dsp:cNvPr id="0" name=""/>
        <dsp:cNvSpPr/>
      </dsp:nvSpPr>
      <dsp:spPr>
        <a:xfrm>
          <a:off x="4122253" y="747715"/>
          <a:ext cx="1780190" cy="1801599"/>
        </a:xfrm>
        <a:prstGeom prst="round2Diag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0A145-EEEF-4A39-AE87-11D9068DBB1C}">
      <dsp:nvSpPr>
        <dsp:cNvPr id="0" name=""/>
        <dsp:cNvSpPr/>
      </dsp:nvSpPr>
      <dsp:spPr>
        <a:xfrm>
          <a:off x="5635045" y="1025817"/>
          <a:ext cx="137823" cy="124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5635045" y="1025817"/>
        <a:ext cx="137823" cy="1245393"/>
      </dsp:txXfrm>
    </dsp:sp>
    <dsp:sp modelId="{60C11AFF-558A-404B-97C2-94115DB7B7AB}">
      <dsp:nvSpPr>
        <dsp:cNvPr id="0" name=""/>
        <dsp:cNvSpPr/>
      </dsp:nvSpPr>
      <dsp:spPr>
        <a:xfrm>
          <a:off x="4116225" y="2854580"/>
          <a:ext cx="2517140" cy="1800428"/>
        </a:xfrm>
        <a:prstGeom prst="round2Diag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4B9D3-A29D-489F-B8A7-E7540D5A1148}">
      <dsp:nvSpPr>
        <dsp:cNvPr id="0" name=""/>
        <dsp:cNvSpPr/>
      </dsp:nvSpPr>
      <dsp:spPr>
        <a:xfrm>
          <a:off x="5635045" y="3101473"/>
          <a:ext cx="137823" cy="124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 dirty="0"/>
        </a:p>
      </dsp:txBody>
      <dsp:txXfrm>
        <a:off x="5635045" y="3101473"/>
        <a:ext cx="137823" cy="1245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69A1DE53-C9BA-4238-AF0C-60896CCED3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14F7835-676A-4109-8467-A169E6CC02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8545F7E-DE08-48C1-9848-B3DB602A9298}" type="datetimeFigureOut">
              <a:rPr lang="nl-BE" smtClean="0"/>
              <a:t>17/02/2026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99D815-C75E-477C-AE9D-0D81C6DF6A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FBDFB4B-B1EE-4A17-9668-412E0F7492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F0CFB4B-997B-4976-B92A-1DD0FD580D4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015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FBEAA7C-38BE-4C74-A3CC-6628CF805C26}" type="datetimeFigureOut">
              <a:rPr lang="en-GB" smtClean="0"/>
              <a:t>17/02/2026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2D0A28EA-7136-4317-B9DE-A70E12E92CA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60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813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541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470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620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15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80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71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OverlayRight">
            <a:extLst>
              <a:ext uri="{FF2B5EF4-FFF2-40B4-BE49-F238E27FC236}">
                <a16:creationId xmlns:a16="http://schemas.microsoft.com/office/drawing/2014/main" id="{7FCC2C9E-B9D8-4081-9673-91184BCC67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2"/>
              </a:gs>
              <a:gs pos="63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 dirty="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BDB40BDD-6FD8-4BFC-9A2C-DE00549BBE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0439" y="1517715"/>
            <a:ext cx="10515600" cy="5053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1B4D81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SzPct val="70000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buSzPct val="50000"/>
              <a:buFont typeface="Courier New" panose="02070309020205020404" pitchFamily="49" charset="0"/>
              <a:buChar char="o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buSzPct val="50000"/>
              <a:buFont typeface="Wingdings" panose="05000000000000000000" pitchFamily="2" charset="2"/>
              <a:buChar char="§"/>
              <a:defRPr>
                <a:solidFill>
                  <a:srgbClr val="1B4D81"/>
                </a:solidFill>
              </a:defRPr>
            </a:lvl5pPr>
          </a:lstStyle>
          <a:p>
            <a:pPr lvl="0"/>
            <a:r>
              <a:rPr lang="nl-NL" dirty="0"/>
              <a:t>Klik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D3FF6861-6181-4EA5-B8FA-138A156DF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2677" y="63514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F446E4A-F6FE-4284-86A8-1F4D2A1776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8" y="469900"/>
            <a:ext cx="10420350" cy="760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1B4D8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/>
              <a:t>Klikken de tekst te bewerken</a:t>
            </a:r>
          </a:p>
        </p:txBody>
      </p:sp>
      <p:grpSp>
        <p:nvGrpSpPr>
          <p:cNvPr id="15" name="!!Logowit">
            <a:extLst>
              <a:ext uri="{FF2B5EF4-FFF2-40B4-BE49-F238E27FC236}">
                <a16:creationId xmlns:a16="http://schemas.microsoft.com/office/drawing/2014/main" id="{362503AB-6C25-48AC-8EF2-A272FC15C219}"/>
              </a:ext>
            </a:extLst>
          </p:cNvPr>
          <p:cNvGrpSpPr/>
          <p:nvPr userDrawn="1"/>
        </p:nvGrpSpPr>
        <p:grpSpPr>
          <a:xfrm>
            <a:off x="11229617" y="198319"/>
            <a:ext cx="771883" cy="550981"/>
            <a:chOff x="2345793" y="782886"/>
            <a:chExt cx="555633" cy="396619"/>
          </a:xfrm>
          <a:solidFill>
            <a:schemeClr val="bg1"/>
          </a:solidFill>
        </p:grpSpPr>
        <p:sp>
          <p:nvSpPr>
            <p:cNvPr id="16" name="Vrije vorm: vorm 22">
              <a:extLst>
                <a:ext uri="{FF2B5EF4-FFF2-40B4-BE49-F238E27FC236}">
                  <a16:creationId xmlns:a16="http://schemas.microsoft.com/office/drawing/2014/main" id="{9FEB3A3B-2BE0-4D7B-B2FA-5EFA39E14962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7" name="Vrije vorm: vorm 29">
              <a:extLst>
                <a:ext uri="{FF2B5EF4-FFF2-40B4-BE49-F238E27FC236}">
                  <a16:creationId xmlns:a16="http://schemas.microsoft.com/office/drawing/2014/main" id="{D3297154-650D-4F9E-B369-C4CACAA751C7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23454781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Afbeelding 42">
            <a:extLst>
              <a:ext uri="{FF2B5EF4-FFF2-40B4-BE49-F238E27FC236}">
                <a16:creationId xmlns:a16="http://schemas.microsoft.com/office/drawing/2014/main" id="{527F3319-A115-472E-8D6E-23721436FE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" y="1"/>
            <a:ext cx="12192000" cy="6864096"/>
          </a:xfrm>
          <a:prstGeom prst="rect">
            <a:avLst/>
          </a:prstGeom>
        </p:spPr>
      </p:pic>
      <p:sp>
        <p:nvSpPr>
          <p:cNvPr id="15" name="!!Overlaybottom">
            <a:extLst>
              <a:ext uri="{FF2B5EF4-FFF2-40B4-BE49-F238E27FC236}">
                <a16:creationId xmlns:a16="http://schemas.microsoft.com/office/drawing/2014/main" id="{F0D00BC5-A17F-42FC-81D8-6971ABC2ADFE}"/>
              </a:ext>
            </a:extLst>
          </p:cNvPr>
          <p:cNvSpPr/>
          <p:nvPr userDrawn="1"/>
        </p:nvSpPr>
        <p:spPr>
          <a:xfrm>
            <a:off x="-6348" y="4202228"/>
            <a:ext cx="12192000" cy="2647726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9" name="!!OverlayRight">
            <a:extLst>
              <a:ext uri="{FF2B5EF4-FFF2-40B4-BE49-F238E27FC236}">
                <a16:creationId xmlns:a16="http://schemas.microsoft.com/office/drawing/2014/main" id="{61FA2025-E41E-40D4-AC57-AA5AD3FE7D5D}"/>
              </a:ext>
            </a:extLst>
          </p:cNvPr>
          <p:cNvSpPr/>
          <p:nvPr userDrawn="1"/>
        </p:nvSpPr>
        <p:spPr>
          <a:xfrm rot="10800000">
            <a:off x="7353300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2E4659A-2A3D-4677-ACAA-D1797C0C6C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grpSp>
        <p:nvGrpSpPr>
          <p:cNvPr id="44" name="Groep 43">
            <a:extLst>
              <a:ext uri="{FF2B5EF4-FFF2-40B4-BE49-F238E27FC236}">
                <a16:creationId xmlns:a16="http://schemas.microsoft.com/office/drawing/2014/main" id="{D462DC78-D01C-4999-81F8-498372D22F7F}"/>
              </a:ext>
            </a:extLst>
          </p:cNvPr>
          <p:cNvGrpSpPr/>
          <p:nvPr userDrawn="1"/>
        </p:nvGrpSpPr>
        <p:grpSpPr>
          <a:xfrm>
            <a:off x="12638882" y="2638167"/>
            <a:ext cx="12611622" cy="2311106"/>
            <a:chOff x="-210795" y="4240724"/>
            <a:chExt cx="12611622" cy="2311106"/>
          </a:xfrm>
        </p:grpSpPr>
        <p:sp>
          <p:nvSpPr>
            <p:cNvPr id="22" name="!!Line008">
              <a:extLst>
                <a:ext uri="{FF2B5EF4-FFF2-40B4-BE49-F238E27FC236}">
                  <a16:creationId xmlns:a16="http://schemas.microsoft.com/office/drawing/2014/main" id="{9947D26E-9DB3-4222-849E-41D3BC317E3E}"/>
                </a:ext>
              </a:extLst>
            </p:cNvPr>
            <p:cNvSpPr/>
            <p:nvPr userDrawn="1"/>
          </p:nvSpPr>
          <p:spPr>
            <a:xfrm>
              <a:off x="-210605" y="5635764"/>
              <a:ext cx="12611432" cy="916066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!!Line07">
              <a:extLst>
                <a:ext uri="{FF2B5EF4-FFF2-40B4-BE49-F238E27FC236}">
                  <a16:creationId xmlns:a16="http://schemas.microsoft.com/office/drawing/2014/main" id="{7211CBD4-8FBE-4FD9-9A10-18D2321651E3}"/>
                </a:ext>
              </a:extLst>
            </p:cNvPr>
            <p:cNvSpPr/>
            <p:nvPr userDrawn="1"/>
          </p:nvSpPr>
          <p:spPr>
            <a:xfrm>
              <a:off x="-210605" y="5474118"/>
              <a:ext cx="12611432" cy="893098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!!Line06">
              <a:extLst>
                <a:ext uri="{FF2B5EF4-FFF2-40B4-BE49-F238E27FC236}">
                  <a16:creationId xmlns:a16="http://schemas.microsoft.com/office/drawing/2014/main" id="{9415658D-9497-49B2-BD3C-84736A8D1124}"/>
                </a:ext>
              </a:extLst>
            </p:cNvPr>
            <p:cNvSpPr/>
            <p:nvPr userDrawn="1"/>
          </p:nvSpPr>
          <p:spPr>
            <a:xfrm>
              <a:off x="-210605" y="5309069"/>
              <a:ext cx="12611432" cy="885638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!!Line05">
              <a:extLst>
                <a:ext uri="{FF2B5EF4-FFF2-40B4-BE49-F238E27FC236}">
                  <a16:creationId xmlns:a16="http://schemas.microsoft.com/office/drawing/2014/main" id="{1E4F58D9-A4B3-4A8A-84CE-6F673A2076BA}"/>
                </a:ext>
              </a:extLst>
            </p:cNvPr>
            <p:cNvSpPr/>
            <p:nvPr userDrawn="1"/>
          </p:nvSpPr>
          <p:spPr>
            <a:xfrm>
              <a:off x="-210605" y="5073160"/>
              <a:ext cx="12611432" cy="1017978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!!Line04">
              <a:extLst>
                <a:ext uri="{FF2B5EF4-FFF2-40B4-BE49-F238E27FC236}">
                  <a16:creationId xmlns:a16="http://schemas.microsoft.com/office/drawing/2014/main" id="{1351DF95-7019-4C1B-A7CF-CEC78D73779B}"/>
                </a:ext>
              </a:extLst>
            </p:cNvPr>
            <p:cNvSpPr/>
            <p:nvPr userDrawn="1"/>
          </p:nvSpPr>
          <p:spPr>
            <a:xfrm>
              <a:off x="-210605" y="4795681"/>
              <a:ext cx="12611432" cy="1206034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!!Line03">
              <a:extLst>
                <a:ext uri="{FF2B5EF4-FFF2-40B4-BE49-F238E27FC236}">
                  <a16:creationId xmlns:a16="http://schemas.microsoft.com/office/drawing/2014/main" id="{CD6FAE7B-426B-47EB-9055-9AFF3AC5F2A0}"/>
                </a:ext>
              </a:extLst>
            </p:cNvPr>
            <p:cNvSpPr/>
            <p:nvPr userDrawn="1"/>
          </p:nvSpPr>
          <p:spPr>
            <a:xfrm>
              <a:off x="-210795" y="4517179"/>
              <a:ext cx="12611432" cy="1394088"/>
            </a:xfrm>
            <a:custGeom>
              <a:avLst/>
              <a:gdLst>
                <a:gd name="connsiteX0" fmla="*/ 0 w 12185653"/>
                <a:gd name="connsiteY0" fmla="*/ 1347023 h 1347022"/>
                <a:gd name="connsiteX1" fmla="*/ 5586615 w 12185653"/>
                <a:gd name="connsiteY1" fmla="*/ 765919 h 1347022"/>
                <a:gd name="connsiteX2" fmla="*/ 12185653 w 12185653"/>
                <a:gd name="connsiteY2" fmla="*/ 0 h 134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347022">
                  <a:moveTo>
                    <a:pt x="0" y="1347023"/>
                  </a:moveTo>
                  <a:cubicBezTo>
                    <a:pt x="994083" y="492694"/>
                    <a:pt x="2576631" y="-252281"/>
                    <a:pt x="5586615" y="765919"/>
                  </a:cubicBezTo>
                  <a:cubicBezTo>
                    <a:pt x="8596597" y="1784120"/>
                    <a:pt x="11439916" y="578628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  <p:sp>
          <p:nvSpPr>
            <p:cNvPr id="28" name="!!Line02">
              <a:extLst>
                <a:ext uri="{FF2B5EF4-FFF2-40B4-BE49-F238E27FC236}">
                  <a16:creationId xmlns:a16="http://schemas.microsoft.com/office/drawing/2014/main" id="{08C72878-D5C3-4B7E-95B3-2B3DEF07B296}"/>
                </a:ext>
              </a:extLst>
            </p:cNvPr>
            <p:cNvSpPr/>
            <p:nvPr userDrawn="1"/>
          </p:nvSpPr>
          <p:spPr>
            <a:xfrm>
              <a:off x="-210605" y="4240724"/>
              <a:ext cx="12611432" cy="1582144"/>
            </a:xfrm>
            <a:custGeom>
              <a:avLst/>
              <a:gdLst>
                <a:gd name="connsiteX0" fmla="*/ 0 w 12185653"/>
                <a:gd name="connsiteY0" fmla="*/ 1528728 h 1528728"/>
                <a:gd name="connsiteX1" fmla="*/ 5623997 w 12185653"/>
                <a:gd name="connsiteY1" fmla="*/ 883967 h 1528728"/>
                <a:gd name="connsiteX2" fmla="*/ 12185653 w 12185653"/>
                <a:gd name="connsiteY2" fmla="*/ 0 h 152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528728">
                  <a:moveTo>
                    <a:pt x="0" y="1528728"/>
                  </a:moveTo>
                  <a:cubicBezTo>
                    <a:pt x="902500" y="673638"/>
                    <a:pt x="2500788" y="-207854"/>
                    <a:pt x="5623997" y="883967"/>
                  </a:cubicBezTo>
                  <a:cubicBezTo>
                    <a:pt x="8747204" y="1975789"/>
                    <a:pt x="11659259" y="540865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E7AB4454-5B9B-4123-9345-436E99C2F664}"/>
              </a:ext>
            </a:extLst>
          </p:cNvPr>
          <p:cNvGrpSpPr/>
          <p:nvPr userDrawn="1"/>
        </p:nvGrpSpPr>
        <p:grpSpPr>
          <a:xfrm>
            <a:off x="260302" y="6233065"/>
            <a:ext cx="795420" cy="478446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31" name="Vrije vorm: vorm 30">
              <a:extLst>
                <a:ext uri="{FF2B5EF4-FFF2-40B4-BE49-F238E27FC236}">
                  <a16:creationId xmlns:a16="http://schemas.microsoft.com/office/drawing/2014/main" id="{7BAD7E74-5A34-47FC-BBA3-B3DAC867BD0D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2" name="Vrije vorm: vorm 31">
              <a:extLst>
                <a:ext uri="{FF2B5EF4-FFF2-40B4-BE49-F238E27FC236}">
                  <a16:creationId xmlns:a16="http://schemas.microsoft.com/office/drawing/2014/main" id="{D5C82A2D-18B2-4D71-90E4-FE55D13DA910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3" name="Vrije vorm: vorm 32">
              <a:extLst>
                <a:ext uri="{FF2B5EF4-FFF2-40B4-BE49-F238E27FC236}">
                  <a16:creationId xmlns:a16="http://schemas.microsoft.com/office/drawing/2014/main" id="{E71DE697-B712-49E3-A8BF-66DC40BC58E6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8E319400-E1C9-4570-84F6-99DC30551702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D9ECF1FF-715C-40E4-8088-C7E203D05039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6" name="Vrije vorm: vorm 35">
              <a:extLst>
                <a:ext uri="{FF2B5EF4-FFF2-40B4-BE49-F238E27FC236}">
                  <a16:creationId xmlns:a16="http://schemas.microsoft.com/office/drawing/2014/main" id="{9416BD4A-E17A-456B-812B-346D1A36A579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7" name="Vrije vorm: vorm 36">
              <a:extLst>
                <a:ext uri="{FF2B5EF4-FFF2-40B4-BE49-F238E27FC236}">
                  <a16:creationId xmlns:a16="http://schemas.microsoft.com/office/drawing/2014/main" id="{46C3872F-8F81-405B-A188-E0F0747919BB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8" name="Vrije vorm: vorm 37">
              <a:extLst>
                <a:ext uri="{FF2B5EF4-FFF2-40B4-BE49-F238E27FC236}">
                  <a16:creationId xmlns:a16="http://schemas.microsoft.com/office/drawing/2014/main" id="{58E1B546-2080-47C7-A31C-B36379A24788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39" name="Titel 1">
            <a:extLst>
              <a:ext uri="{FF2B5EF4-FFF2-40B4-BE49-F238E27FC236}">
                <a16:creationId xmlns:a16="http://schemas.microsoft.com/office/drawing/2014/main" id="{78A55F43-140E-4386-8EDC-AD3363EB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678730"/>
            <a:ext cx="10515600" cy="886021"/>
          </a:xfrm>
          <a:prstGeom prst="rect">
            <a:avLst/>
          </a:prstGeom>
        </p:spPr>
        <p:txBody>
          <a:bodyPr anchor="b"/>
          <a:lstStyle>
            <a:lvl1pPr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58" name="!!Line008">
            <a:extLst>
              <a:ext uri="{FF2B5EF4-FFF2-40B4-BE49-F238E27FC236}">
                <a16:creationId xmlns:a16="http://schemas.microsoft.com/office/drawing/2014/main" id="{B54E8A20-EE26-419A-90E1-02FC8A22D3A7}"/>
              </a:ext>
            </a:extLst>
          </p:cNvPr>
          <p:cNvSpPr/>
          <p:nvPr userDrawn="1"/>
        </p:nvSpPr>
        <p:spPr>
          <a:xfrm>
            <a:off x="-147115" y="5422429"/>
            <a:ext cx="12484452" cy="906842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9" name="!!Line07">
            <a:extLst>
              <a:ext uri="{FF2B5EF4-FFF2-40B4-BE49-F238E27FC236}">
                <a16:creationId xmlns:a16="http://schemas.microsoft.com/office/drawing/2014/main" id="{36CB9210-FC76-4E89-A900-420848943FE7}"/>
              </a:ext>
            </a:extLst>
          </p:cNvPr>
          <p:cNvSpPr/>
          <p:nvPr userDrawn="1"/>
        </p:nvSpPr>
        <p:spPr>
          <a:xfrm>
            <a:off x="-147116" y="5260667"/>
            <a:ext cx="12484454" cy="884106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0" name="!!Line06">
            <a:extLst>
              <a:ext uri="{FF2B5EF4-FFF2-40B4-BE49-F238E27FC236}">
                <a16:creationId xmlns:a16="http://schemas.microsoft.com/office/drawing/2014/main" id="{D11DA543-BC24-4319-9B82-DF81A5032310}"/>
              </a:ext>
            </a:extLst>
          </p:cNvPr>
          <p:cNvSpPr/>
          <p:nvPr userDrawn="1"/>
        </p:nvSpPr>
        <p:spPr>
          <a:xfrm>
            <a:off x="-147121" y="5095580"/>
            <a:ext cx="12484464" cy="876722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1" name="!!Line05">
            <a:extLst>
              <a:ext uri="{FF2B5EF4-FFF2-40B4-BE49-F238E27FC236}">
                <a16:creationId xmlns:a16="http://schemas.microsoft.com/office/drawing/2014/main" id="{A88C4B15-A21D-4AEB-9A20-A2A761EC0579}"/>
              </a:ext>
            </a:extLst>
          </p:cNvPr>
          <p:cNvSpPr/>
          <p:nvPr userDrawn="1"/>
        </p:nvSpPr>
        <p:spPr>
          <a:xfrm>
            <a:off x="-147124" y="4860337"/>
            <a:ext cx="12484470" cy="100773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2" name="!!Line04">
            <a:extLst>
              <a:ext uri="{FF2B5EF4-FFF2-40B4-BE49-F238E27FC236}">
                <a16:creationId xmlns:a16="http://schemas.microsoft.com/office/drawing/2014/main" id="{11AA8D98-9981-46ED-A634-C0F1A31B8B83}"/>
              </a:ext>
            </a:extLst>
          </p:cNvPr>
          <p:cNvSpPr/>
          <p:nvPr userDrawn="1"/>
        </p:nvSpPr>
        <p:spPr>
          <a:xfrm>
            <a:off x="-147114" y="4583806"/>
            <a:ext cx="12484450" cy="1193890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3" name="!!Line03">
            <a:extLst>
              <a:ext uri="{FF2B5EF4-FFF2-40B4-BE49-F238E27FC236}">
                <a16:creationId xmlns:a16="http://schemas.microsoft.com/office/drawing/2014/main" id="{B069CFEA-326E-491E-B41C-416EAE744E2B}"/>
              </a:ext>
            </a:extLst>
          </p:cNvPr>
          <p:cNvSpPr/>
          <p:nvPr userDrawn="1"/>
        </p:nvSpPr>
        <p:spPr>
          <a:xfrm>
            <a:off x="-147307" y="4306250"/>
            <a:ext cx="12484456" cy="138005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64" name="!!Line02">
            <a:extLst>
              <a:ext uri="{FF2B5EF4-FFF2-40B4-BE49-F238E27FC236}">
                <a16:creationId xmlns:a16="http://schemas.microsoft.com/office/drawing/2014/main" id="{A606CF04-EA73-4876-8D8B-86C04A112FFD}"/>
              </a:ext>
            </a:extLst>
          </p:cNvPr>
          <p:cNvSpPr/>
          <p:nvPr userDrawn="1"/>
        </p:nvSpPr>
        <p:spPr>
          <a:xfrm>
            <a:off x="-147118" y="4030742"/>
            <a:ext cx="12484458" cy="1566214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590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autoRev="1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7 2.96296E-6 L 0.02695 2.96296E-6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remove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" dur="2500" fill="hold"/>
                                        <p:tgtEl>
                                          <p:spTgt spid="5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autoRev="1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7 4.44444E-6 L 0.03372 4.44444E-6 " pathEditMode="relative" rAng="0" ptsTypes="AA">
                                      <p:cBhvr>
                                        <p:cTn id="14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remove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" dur="2500" fill="hold"/>
                                        <p:tgtEl>
                                          <p:spTgt spid="5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autoRev="1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7 -4.44444E-6 L 0.02695 -4.44444E-6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remove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6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autoRev="1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7 0 L 0.03581 0 " pathEditMode="relative" rAng="0" ptsTypes="AA">
                                      <p:cBhvr>
                                        <p:cTn id="22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ccel="50000" decel="50000" autoRev="1" fill="remove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4" dur="2500" fill="hold"/>
                                        <p:tgtEl>
                                          <p:spTgt spid="61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3.7037E-7 L 0.02956 3.7037E-7 " pathEditMode="relative" rAng="0" ptsTypes="AA">
                                      <p:cBhvr>
                                        <p:cTn id="26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2500" fill="hold"/>
                                        <p:tgtEl>
                                          <p:spTgt spid="62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08333E-7 3.7037E-6 L 0.02331 3.7037E-6 " pathEditMode="relative" rAng="0" ptsTypes="AA">
                                      <p:cBhvr>
                                        <p:cTn id="30" dur="2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ccel="50000" decel="50000" autoRev="1" fill="remove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5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accel="50000" decel="50000" autoRev="1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08333E-7 4.07407E-6 L 0.03138 4.07407E-6 " pathEditMode="relative" rAng="0" ptsTypes="AA">
                                      <p:cBhvr>
                                        <p:cTn id="34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0000" decel="50000" autoRev="1" fill="remove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6" dur="2500" fill="hold"/>
                                        <p:tgtEl>
                                          <p:spTgt spid="6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008B1F01-CE02-481D-8589-3DD1C00F5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24" y="-7951"/>
            <a:ext cx="10108676" cy="6873899"/>
          </a:xfrm>
          <a:prstGeom prst="rect">
            <a:avLst/>
          </a:prstGeom>
        </p:spPr>
      </p:pic>
      <p:sp>
        <p:nvSpPr>
          <p:cNvPr id="4" name="!!BG">
            <a:extLst>
              <a:ext uri="{FF2B5EF4-FFF2-40B4-BE49-F238E27FC236}">
                <a16:creationId xmlns:a16="http://schemas.microsoft.com/office/drawing/2014/main" id="{2469A47F-295D-4F45-BB0A-0C1C5C01C129}"/>
              </a:ext>
            </a:extLst>
          </p:cNvPr>
          <p:cNvSpPr/>
          <p:nvPr userDrawn="1"/>
        </p:nvSpPr>
        <p:spPr>
          <a:xfrm>
            <a:off x="0" y="8810"/>
            <a:ext cx="12192000" cy="6862088"/>
          </a:xfrm>
          <a:prstGeom prst="rect">
            <a:avLst/>
          </a:prstGeom>
          <a:gradFill flip="none" rotWithShape="1">
            <a:gsLst>
              <a:gs pos="25000">
                <a:schemeClr val="accent1"/>
              </a:gs>
              <a:gs pos="100000">
                <a:schemeClr val="accent1">
                  <a:alpha val="3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!!OverlayRight">
            <a:extLst>
              <a:ext uri="{FF2B5EF4-FFF2-40B4-BE49-F238E27FC236}">
                <a16:creationId xmlns:a16="http://schemas.microsoft.com/office/drawing/2014/main" id="{70E5E653-F2E4-4EBE-B0D1-F60147C53DF2}"/>
              </a:ext>
            </a:extLst>
          </p:cNvPr>
          <p:cNvSpPr/>
          <p:nvPr userDrawn="1"/>
        </p:nvSpPr>
        <p:spPr>
          <a:xfrm rot="10800000">
            <a:off x="7353298" y="0"/>
            <a:ext cx="4838701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!!OverlayLeft">
            <a:extLst>
              <a:ext uri="{FF2B5EF4-FFF2-40B4-BE49-F238E27FC236}">
                <a16:creationId xmlns:a16="http://schemas.microsoft.com/office/drawing/2014/main" id="{E9F73B12-DC80-43E9-8CD4-F4DA65956E76}"/>
              </a:ext>
            </a:extLst>
          </p:cNvPr>
          <p:cNvSpPr/>
          <p:nvPr userDrawn="1"/>
        </p:nvSpPr>
        <p:spPr>
          <a:xfrm>
            <a:off x="0" y="4085"/>
            <a:ext cx="4838700" cy="6853915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13" name="!!Line008">
            <a:extLst>
              <a:ext uri="{FF2B5EF4-FFF2-40B4-BE49-F238E27FC236}">
                <a16:creationId xmlns:a16="http://schemas.microsoft.com/office/drawing/2014/main" id="{5122DB6E-44C8-4891-86C3-9A6ECFC9FEE0}"/>
              </a:ext>
            </a:extLst>
          </p:cNvPr>
          <p:cNvSpPr/>
          <p:nvPr userDrawn="1"/>
        </p:nvSpPr>
        <p:spPr>
          <a:xfrm>
            <a:off x="-147115" y="5422429"/>
            <a:ext cx="12484452" cy="906842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4" name="!!Line07">
            <a:extLst>
              <a:ext uri="{FF2B5EF4-FFF2-40B4-BE49-F238E27FC236}">
                <a16:creationId xmlns:a16="http://schemas.microsoft.com/office/drawing/2014/main" id="{6F70579B-A80C-4C93-AF18-4F9355A0FB6D}"/>
              </a:ext>
            </a:extLst>
          </p:cNvPr>
          <p:cNvSpPr/>
          <p:nvPr userDrawn="1"/>
        </p:nvSpPr>
        <p:spPr>
          <a:xfrm>
            <a:off x="-147116" y="5260667"/>
            <a:ext cx="12484454" cy="884106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5" name="!!Line06">
            <a:extLst>
              <a:ext uri="{FF2B5EF4-FFF2-40B4-BE49-F238E27FC236}">
                <a16:creationId xmlns:a16="http://schemas.microsoft.com/office/drawing/2014/main" id="{01D00870-8AFE-4E86-B538-5946C5B3C7BF}"/>
              </a:ext>
            </a:extLst>
          </p:cNvPr>
          <p:cNvSpPr/>
          <p:nvPr userDrawn="1"/>
        </p:nvSpPr>
        <p:spPr>
          <a:xfrm>
            <a:off x="-147121" y="5095580"/>
            <a:ext cx="12484464" cy="876722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6" name="!!Line05">
            <a:extLst>
              <a:ext uri="{FF2B5EF4-FFF2-40B4-BE49-F238E27FC236}">
                <a16:creationId xmlns:a16="http://schemas.microsoft.com/office/drawing/2014/main" id="{56057E01-9619-49B0-89E4-75943DD7795C}"/>
              </a:ext>
            </a:extLst>
          </p:cNvPr>
          <p:cNvSpPr/>
          <p:nvPr userDrawn="1"/>
        </p:nvSpPr>
        <p:spPr>
          <a:xfrm>
            <a:off x="-147124" y="4860337"/>
            <a:ext cx="12484470" cy="100773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7" name="!!Line04">
            <a:extLst>
              <a:ext uri="{FF2B5EF4-FFF2-40B4-BE49-F238E27FC236}">
                <a16:creationId xmlns:a16="http://schemas.microsoft.com/office/drawing/2014/main" id="{D7C38E98-E76D-488F-A94C-5E7E7DACD40F}"/>
              </a:ext>
            </a:extLst>
          </p:cNvPr>
          <p:cNvSpPr/>
          <p:nvPr userDrawn="1"/>
        </p:nvSpPr>
        <p:spPr>
          <a:xfrm>
            <a:off x="-147114" y="4583806"/>
            <a:ext cx="12484450" cy="1193890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8" name="!!Line03">
            <a:extLst>
              <a:ext uri="{FF2B5EF4-FFF2-40B4-BE49-F238E27FC236}">
                <a16:creationId xmlns:a16="http://schemas.microsoft.com/office/drawing/2014/main" id="{EBF76F9D-B5AF-4311-A589-521B8E9821C6}"/>
              </a:ext>
            </a:extLst>
          </p:cNvPr>
          <p:cNvSpPr/>
          <p:nvPr userDrawn="1"/>
        </p:nvSpPr>
        <p:spPr>
          <a:xfrm>
            <a:off x="-147307" y="4306250"/>
            <a:ext cx="12484456" cy="138005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9" name="!!Line02">
            <a:extLst>
              <a:ext uri="{FF2B5EF4-FFF2-40B4-BE49-F238E27FC236}">
                <a16:creationId xmlns:a16="http://schemas.microsoft.com/office/drawing/2014/main" id="{7D21B6F5-E223-47EF-A558-C464D15F3BDE}"/>
              </a:ext>
            </a:extLst>
          </p:cNvPr>
          <p:cNvSpPr/>
          <p:nvPr userDrawn="1"/>
        </p:nvSpPr>
        <p:spPr>
          <a:xfrm>
            <a:off x="-147118" y="4030742"/>
            <a:ext cx="12484458" cy="1566214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68026CD2-917F-4883-95D4-198C9C51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678730"/>
            <a:ext cx="10515600" cy="886021"/>
          </a:xfrm>
          <a:prstGeom prst="rect">
            <a:avLst/>
          </a:prstGeom>
        </p:spPr>
        <p:txBody>
          <a:bodyPr anchor="b"/>
          <a:lstStyle>
            <a:lvl1pPr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858720B-BA53-4667-908B-AE57FD7106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EB70B08-D955-42E3-B5A0-E2E80838E3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833" y="1887139"/>
            <a:ext cx="7539038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/>
              <a:t>Klikken om te bewerken</a:t>
            </a:r>
          </a:p>
        </p:txBody>
      </p:sp>
      <p:grpSp>
        <p:nvGrpSpPr>
          <p:cNvPr id="34" name="!!Logo">
            <a:extLst>
              <a:ext uri="{FF2B5EF4-FFF2-40B4-BE49-F238E27FC236}">
                <a16:creationId xmlns:a16="http://schemas.microsoft.com/office/drawing/2014/main" id="{CD44BE10-01B2-4879-8CEE-F0A98572C00A}"/>
              </a:ext>
            </a:extLst>
          </p:cNvPr>
          <p:cNvGrpSpPr/>
          <p:nvPr userDrawn="1"/>
        </p:nvGrpSpPr>
        <p:grpSpPr>
          <a:xfrm>
            <a:off x="11245137" y="202700"/>
            <a:ext cx="747954" cy="533900"/>
            <a:chOff x="2345793" y="782886"/>
            <a:chExt cx="555633" cy="396619"/>
          </a:xfrm>
          <a:solidFill>
            <a:schemeClr val="bg1">
              <a:alpha val="60000"/>
            </a:schemeClr>
          </a:solidFill>
        </p:grpSpPr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4C9E3C89-EB23-4D35-91EE-7CC157531113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6" name="Vrije vorm: vorm 29">
              <a:extLst>
                <a:ext uri="{FF2B5EF4-FFF2-40B4-BE49-F238E27FC236}">
                  <a16:creationId xmlns:a16="http://schemas.microsoft.com/office/drawing/2014/main" id="{99231ECE-56E8-42C8-9B09-20A979120CB5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62072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7 2.96296E-6 L 0.02695 2.96296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remove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autoRev="1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7 4.44444E-6 L 0.03372 4.44444E-6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remove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" dur="2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autoRev="1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7 -4.44444E-6 L 0.02695 -4.44444E-6 " pathEditMode="relative" rAng="0" ptsTypes="AA">
                                      <p:cBhvr>
                                        <p:cTn id="1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remove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6" dur="2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autoRev="1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7 0 L 0.03581 0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remove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autoRev="1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3.7037E-7 L 0.02956 3.7037E-7 " pathEditMode="relative" rAng="0" ptsTypes="AA">
                                      <p:cBhvr>
                                        <p:cTn id="2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ccel="50000" decel="50000" autoRev="1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2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08333E-7 3.7037E-6 L 0.02331 3.7037E-6 " pathEditMode="relative" rAng="0" ptsTypes="AA">
                                      <p:cBhvr>
                                        <p:cTn id="26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remove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8" dur="2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08333E-7 4.07407E-6 L 0.03138 4.07407E-6 " pathEditMode="relative" rAng="0" ptsTypes="AA">
                                      <p:cBhvr>
                                        <p:cTn id="30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ccel="50000" decel="50000" autoRev="1" fill="remove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2" dur="2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OverlayRight">
            <a:extLst>
              <a:ext uri="{FF2B5EF4-FFF2-40B4-BE49-F238E27FC236}">
                <a16:creationId xmlns:a16="http://schemas.microsoft.com/office/drawing/2014/main" id="{23FBC485-AD85-4C3F-963F-E99CAFF88943}"/>
              </a:ext>
            </a:extLst>
          </p:cNvPr>
          <p:cNvSpPr/>
          <p:nvPr userDrawn="1"/>
        </p:nvSpPr>
        <p:spPr>
          <a:xfrm>
            <a:off x="0" y="-2151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2"/>
              </a:gs>
              <a:gs pos="83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!!BG">
            <a:extLst>
              <a:ext uri="{FF2B5EF4-FFF2-40B4-BE49-F238E27FC236}">
                <a16:creationId xmlns:a16="http://schemas.microsoft.com/office/drawing/2014/main" id="{20FEE028-D54B-42EB-A23D-DE4A4DC684A3}"/>
              </a:ext>
            </a:extLst>
          </p:cNvPr>
          <p:cNvSpPr/>
          <p:nvPr userDrawn="1"/>
        </p:nvSpPr>
        <p:spPr>
          <a:xfrm>
            <a:off x="0" y="-24685"/>
            <a:ext cx="12192000" cy="6901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9" name="!!OverlayLeft">
            <a:extLst>
              <a:ext uri="{FF2B5EF4-FFF2-40B4-BE49-F238E27FC236}">
                <a16:creationId xmlns:a16="http://schemas.microsoft.com/office/drawing/2014/main" id="{F11789AB-37E0-4E56-8E57-8E4B2C1CD50A}"/>
              </a:ext>
            </a:extLst>
          </p:cNvPr>
          <p:cNvSpPr/>
          <p:nvPr userDrawn="1"/>
        </p:nvSpPr>
        <p:spPr>
          <a:xfrm>
            <a:off x="0" y="-38906"/>
            <a:ext cx="4838700" cy="6896906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5EC36A-E1EF-47E7-9DE6-48E4733EF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27025"/>
            <a:ext cx="10515600" cy="866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CB5B9BD-6F5B-4A2A-9EC5-5D1FF6268D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763CFB1-8ACB-407E-B459-3551CF7F48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422400"/>
            <a:ext cx="7594600" cy="2006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grpSp>
        <p:nvGrpSpPr>
          <p:cNvPr id="18" name="!!Logo">
            <a:extLst>
              <a:ext uri="{FF2B5EF4-FFF2-40B4-BE49-F238E27FC236}">
                <a16:creationId xmlns:a16="http://schemas.microsoft.com/office/drawing/2014/main" id="{E1325EA8-329F-4286-90A1-96C2530A032B}"/>
              </a:ext>
            </a:extLst>
          </p:cNvPr>
          <p:cNvGrpSpPr/>
          <p:nvPr userDrawn="1"/>
        </p:nvGrpSpPr>
        <p:grpSpPr>
          <a:xfrm>
            <a:off x="11245137" y="202700"/>
            <a:ext cx="747954" cy="533900"/>
            <a:chOff x="2345793" y="782886"/>
            <a:chExt cx="555633" cy="396619"/>
          </a:xfrm>
          <a:solidFill>
            <a:schemeClr val="bg1">
              <a:alpha val="60000"/>
            </a:schemeClr>
          </a:solidFill>
        </p:grpSpPr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6BA409FC-D9AC-4883-BD48-9664E2F8B4F0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0" name="Vrije vorm: vorm 29">
              <a:extLst>
                <a:ext uri="{FF2B5EF4-FFF2-40B4-BE49-F238E27FC236}">
                  <a16:creationId xmlns:a16="http://schemas.microsoft.com/office/drawing/2014/main" id="{992D3D8F-DDB8-4A2C-8579-19D53E237450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383701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6B95F-8AD2-5473-C068-1B2ECF46B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2677" y="63514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456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9.svg"/><Relationship Id="rId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9.svg"/><Relationship Id="rId4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7.sv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9.svg"/><Relationship Id="rId4" Type="http://schemas.openxmlformats.org/officeDocument/2006/relationships/image" Target="../media/image27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www.youtube.com/watch?v=nsfGV60JCdE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afspraken@kelmoconsulting.be" TargetMode="External"/><Relationship Id="rId2" Type="http://schemas.openxmlformats.org/officeDocument/2006/relationships/hyperlink" Target="mailto:infra@pidpa.be" TargetMode="Externa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E81DE10C-640F-40CB-9DC8-5D5B1B264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652" cy="6857999"/>
          </a:xfrm>
          <a:prstGeom prst="rect">
            <a:avLst/>
          </a:prstGeom>
        </p:spPr>
      </p:pic>
      <p:sp>
        <p:nvSpPr>
          <p:cNvPr id="52" name="!!OverlayLeft">
            <a:extLst>
              <a:ext uri="{FF2B5EF4-FFF2-40B4-BE49-F238E27FC236}">
                <a16:creationId xmlns:a16="http://schemas.microsoft.com/office/drawing/2014/main" id="{4E98553B-8DD9-EBA9-279F-F6B9CD2A1338}"/>
              </a:ext>
            </a:extLst>
          </p:cNvPr>
          <p:cNvSpPr/>
          <p:nvPr/>
        </p:nvSpPr>
        <p:spPr>
          <a:xfrm>
            <a:off x="0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53" name="!!OverlayRight">
            <a:extLst>
              <a:ext uri="{FF2B5EF4-FFF2-40B4-BE49-F238E27FC236}">
                <a16:creationId xmlns:a16="http://schemas.microsoft.com/office/drawing/2014/main" id="{22BD926A-FCCF-83A8-D518-5B10F15BD25A}"/>
              </a:ext>
            </a:extLst>
          </p:cNvPr>
          <p:cNvSpPr/>
          <p:nvPr/>
        </p:nvSpPr>
        <p:spPr>
          <a:xfrm rot="10800000">
            <a:off x="7349047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5" name="!!Line008">
            <a:extLst>
              <a:ext uri="{FF2B5EF4-FFF2-40B4-BE49-F238E27FC236}">
                <a16:creationId xmlns:a16="http://schemas.microsoft.com/office/drawing/2014/main" id="{6E38AC99-4E9A-B40A-4595-E98065EF194B}"/>
              </a:ext>
            </a:extLst>
          </p:cNvPr>
          <p:cNvSpPr/>
          <p:nvPr/>
        </p:nvSpPr>
        <p:spPr>
          <a:xfrm>
            <a:off x="2284" y="8809782"/>
            <a:ext cx="12185653" cy="885138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6" name="!!Line07">
            <a:extLst>
              <a:ext uri="{FF2B5EF4-FFF2-40B4-BE49-F238E27FC236}">
                <a16:creationId xmlns:a16="http://schemas.microsoft.com/office/drawing/2014/main" id="{647A86AE-6435-4C51-8269-139D20D053AD}"/>
              </a:ext>
            </a:extLst>
          </p:cNvPr>
          <p:cNvSpPr/>
          <p:nvPr/>
        </p:nvSpPr>
        <p:spPr>
          <a:xfrm>
            <a:off x="2284" y="8647747"/>
            <a:ext cx="12185653" cy="862947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7" name="!!Line06">
            <a:extLst>
              <a:ext uri="{FF2B5EF4-FFF2-40B4-BE49-F238E27FC236}">
                <a16:creationId xmlns:a16="http://schemas.microsoft.com/office/drawing/2014/main" id="{24203F0A-224C-320B-25F0-DD56FE966E56}"/>
              </a:ext>
            </a:extLst>
          </p:cNvPr>
          <p:cNvSpPr/>
          <p:nvPr/>
        </p:nvSpPr>
        <p:spPr>
          <a:xfrm>
            <a:off x="2284" y="8482572"/>
            <a:ext cx="12185653" cy="855739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8" name="!!Line05">
            <a:extLst>
              <a:ext uri="{FF2B5EF4-FFF2-40B4-BE49-F238E27FC236}">
                <a16:creationId xmlns:a16="http://schemas.microsoft.com/office/drawing/2014/main" id="{24BF70EA-0E14-42F7-F9CA-AB3A3CA8238B}"/>
              </a:ext>
            </a:extLst>
          </p:cNvPr>
          <p:cNvSpPr/>
          <p:nvPr/>
        </p:nvSpPr>
        <p:spPr>
          <a:xfrm>
            <a:off x="2284" y="8248898"/>
            <a:ext cx="12185653" cy="98361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9" name="!!Line04">
            <a:extLst>
              <a:ext uri="{FF2B5EF4-FFF2-40B4-BE49-F238E27FC236}">
                <a16:creationId xmlns:a16="http://schemas.microsoft.com/office/drawing/2014/main" id="{E4BCC6F9-B801-3CEA-7079-6E4B779AA0E0}"/>
              </a:ext>
            </a:extLst>
          </p:cNvPr>
          <p:cNvSpPr/>
          <p:nvPr/>
        </p:nvSpPr>
        <p:spPr>
          <a:xfrm>
            <a:off x="2284" y="7974594"/>
            <a:ext cx="12185653" cy="1165316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6" name="!!Line03">
            <a:extLst>
              <a:ext uri="{FF2B5EF4-FFF2-40B4-BE49-F238E27FC236}">
                <a16:creationId xmlns:a16="http://schemas.microsoft.com/office/drawing/2014/main" id="{A1CB6487-0C2A-0AEE-4697-B36E296C60E1}"/>
              </a:ext>
            </a:extLst>
          </p:cNvPr>
          <p:cNvSpPr/>
          <p:nvPr/>
        </p:nvSpPr>
        <p:spPr>
          <a:xfrm>
            <a:off x="2094" y="7699266"/>
            <a:ext cx="12185653" cy="134702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31" name="!!Line02">
            <a:extLst>
              <a:ext uri="{FF2B5EF4-FFF2-40B4-BE49-F238E27FC236}">
                <a16:creationId xmlns:a16="http://schemas.microsoft.com/office/drawing/2014/main" id="{70597DFA-C4CD-7A84-41FC-5B625D793756}"/>
              </a:ext>
            </a:extLst>
          </p:cNvPr>
          <p:cNvSpPr/>
          <p:nvPr/>
        </p:nvSpPr>
        <p:spPr>
          <a:xfrm>
            <a:off x="2284" y="7425986"/>
            <a:ext cx="12185653" cy="1528728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32" name="!!Line01">
            <a:extLst>
              <a:ext uri="{FF2B5EF4-FFF2-40B4-BE49-F238E27FC236}">
                <a16:creationId xmlns:a16="http://schemas.microsoft.com/office/drawing/2014/main" id="{53BFC557-2191-0833-D989-DA0C3C669C54}"/>
              </a:ext>
            </a:extLst>
          </p:cNvPr>
          <p:cNvSpPr/>
          <p:nvPr/>
        </p:nvSpPr>
        <p:spPr>
          <a:xfrm>
            <a:off x="2284" y="7151682"/>
            <a:ext cx="12185653" cy="1710497"/>
          </a:xfrm>
          <a:custGeom>
            <a:avLst/>
            <a:gdLst>
              <a:gd name="connsiteX0" fmla="*/ 0 w 12185653"/>
              <a:gd name="connsiteY0" fmla="*/ 1710497 h 1710497"/>
              <a:gd name="connsiteX1" fmla="*/ 5661315 w 12185653"/>
              <a:gd name="connsiteY1" fmla="*/ 1001953 h 1710497"/>
              <a:gd name="connsiteX2" fmla="*/ 12185653 w 12185653"/>
              <a:gd name="connsiteY2" fmla="*/ 0 h 171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710497">
                <a:moveTo>
                  <a:pt x="0" y="1710497"/>
                </a:moveTo>
                <a:cubicBezTo>
                  <a:pt x="810854" y="854519"/>
                  <a:pt x="2424882" y="-163491"/>
                  <a:pt x="5661315" y="1001953"/>
                </a:cubicBezTo>
                <a:cubicBezTo>
                  <a:pt x="8897749" y="2167396"/>
                  <a:pt x="11878537" y="503102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7B102576-9AE6-0EAA-2A41-3779C82A47F6}"/>
              </a:ext>
            </a:extLst>
          </p:cNvPr>
          <p:cNvGrpSpPr/>
          <p:nvPr/>
        </p:nvGrpSpPr>
        <p:grpSpPr>
          <a:xfrm>
            <a:off x="1185168" y="2134481"/>
            <a:ext cx="3120132" cy="1876768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C5466D64-6D65-2318-2ECF-1A80BBBE88A1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3DD581E5-9ACF-AACF-D195-61B2EB05E5A3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B543EBDA-3707-20AF-C11B-8AAFD1EAAA03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2DCB379A-AD66-43B7-1C5F-4A28143DB6A3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594FEEAD-C297-C151-B680-9530D5DDA51F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4A2DA09F-86AF-7370-25F5-B61502C6BD4A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0731F91D-AB31-49D6-8908-C5E28E6359B9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42C30D0B-21B2-A5DF-5F93-7D96465624B2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57" name="Tekstvak 56">
            <a:extLst>
              <a:ext uri="{FF2B5EF4-FFF2-40B4-BE49-F238E27FC236}">
                <a16:creationId xmlns:a16="http://schemas.microsoft.com/office/drawing/2014/main" id="{5CA8EFCD-9688-83F6-2482-A2BEC77D256E}"/>
              </a:ext>
            </a:extLst>
          </p:cNvPr>
          <p:cNvSpPr txBox="1"/>
          <p:nvPr/>
        </p:nvSpPr>
        <p:spPr>
          <a:xfrm>
            <a:off x="1185168" y="4411231"/>
            <a:ext cx="1184482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bg1"/>
                </a:solidFill>
                <a:latin typeface="Sari" pitchFamily="50" charset="0"/>
                <a:cs typeface="Calibri" panose="020F0502020204030204" pitchFamily="34" charset="0"/>
              </a:rPr>
              <a:t>Water</a:t>
            </a: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BDAFA80B-97C3-F005-5ABA-D034C3C90D0B}"/>
              </a:ext>
            </a:extLst>
          </p:cNvPr>
          <p:cNvSpPr txBox="1"/>
          <p:nvPr/>
        </p:nvSpPr>
        <p:spPr>
          <a:xfrm>
            <a:off x="2369650" y="4411231"/>
            <a:ext cx="41574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in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576E8467-B9E0-C05B-976D-5AE3FA08101E}"/>
              </a:ext>
            </a:extLst>
          </p:cNvPr>
          <p:cNvSpPr txBox="1"/>
          <p:nvPr/>
        </p:nvSpPr>
        <p:spPr>
          <a:xfrm>
            <a:off x="2785396" y="4411231"/>
            <a:ext cx="177773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beweging</a:t>
            </a:r>
          </a:p>
        </p:txBody>
      </p:sp>
    </p:spTree>
    <p:extLst>
      <p:ext uri="{BB962C8B-B14F-4D97-AF65-F5344CB8AC3E}">
        <p14:creationId xmlns:p14="http://schemas.microsoft.com/office/powerpoint/2010/main" val="361960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8D0DDE4F-E6FD-4719-8197-5037E7A42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652" cy="6857999"/>
          </a:xfrm>
          <a:prstGeom prst="rect">
            <a:avLst/>
          </a:prstGeom>
        </p:spPr>
      </p:pic>
      <p:sp>
        <p:nvSpPr>
          <p:cNvPr id="2" name="!!Line008">
            <a:extLst>
              <a:ext uri="{FF2B5EF4-FFF2-40B4-BE49-F238E27FC236}">
                <a16:creationId xmlns:a16="http://schemas.microsoft.com/office/drawing/2014/main" id="{C3B3AAB8-FC55-643E-4FC0-3BF56F8FD0B0}"/>
              </a:ext>
            </a:extLst>
          </p:cNvPr>
          <p:cNvSpPr/>
          <p:nvPr/>
        </p:nvSpPr>
        <p:spPr>
          <a:xfrm>
            <a:off x="2284" y="6195896"/>
            <a:ext cx="12185653" cy="885138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3" name="!!Line07">
            <a:extLst>
              <a:ext uri="{FF2B5EF4-FFF2-40B4-BE49-F238E27FC236}">
                <a16:creationId xmlns:a16="http://schemas.microsoft.com/office/drawing/2014/main" id="{EB9E7753-E128-CF44-3CFA-3EC8EC8AD38E}"/>
              </a:ext>
            </a:extLst>
          </p:cNvPr>
          <p:cNvSpPr/>
          <p:nvPr/>
        </p:nvSpPr>
        <p:spPr>
          <a:xfrm>
            <a:off x="2284" y="5629854"/>
            <a:ext cx="12185653" cy="862947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4" name="!!Line06">
            <a:extLst>
              <a:ext uri="{FF2B5EF4-FFF2-40B4-BE49-F238E27FC236}">
                <a16:creationId xmlns:a16="http://schemas.microsoft.com/office/drawing/2014/main" id="{2557853B-65BD-436F-9BBD-D256559F1ADB}"/>
              </a:ext>
            </a:extLst>
          </p:cNvPr>
          <p:cNvSpPr/>
          <p:nvPr/>
        </p:nvSpPr>
        <p:spPr>
          <a:xfrm>
            <a:off x="2284" y="5071020"/>
            <a:ext cx="12185653" cy="855739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" name="!!Line05">
            <a:extLst>
              <a:ext uri="{FF2B5EF4-FFF2-40B4-BE49-F238E27FC236}">
                <a16:creationId xmlns:a16="http://schemas.microsoft.com/office/drawing/2014/main" id="{12E0C842-BB51-6D0A-8C1A-5BF434A826EA}"/>
              </a:ext>
            </a:extLst>
          </p:cNvPr>
          <p:cNvSpPr/>
          <p:nvPr/>
        </p:nvSpPr>
        <p:spPr>
          <a:xfrm>
            <a:off x="2284" y="4384315"/>
            <a:ext cx="12185653" cy="98361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" name="!!Line04">
            <a:extLst>
              <a:ext uri="{FF2B5EF4-FFF2-40B4-BE49-F238E27FC236}">
                <a16:creationId xmlns:a16="http://schemas.microsoft.com/office/drawing/2014/main" id="{01E1B898-5CA3-7F76-7F3E-7CC9BA6105D8}"/>
              </a:ext>
            </a:extLst>
          </p:cNvPr>
          <p:cNvSpPr/>
          <p:nvPr/>
        </p:nvSpPr>
        <p:spPr>
          <a:xfrm>
            <a:off x="2284" y="3515904"/>
            <a:ext cx="12185653" cy="1165316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7" name="!!Line03">
            <a:extLst>
              <a:ext uri="{FF2B5EF4-FFF2-40B4-BE49-F238E27FC236}">
                <a16:creationId xmlns:a16="http://schemas.microsoft.com/office/drawing/2014/main" id="{A499B843-2B99-8557-8941-9873446A41D0}"/>
              </a:ext>
            </a:extLst>
          </p:cNvPr>
          <p:cNvSpPr/>
          <p:nvPr/>
        </p:nvSpPr>
        <p:spPr>
          <a:xfrm>
            <a:off x="2094" y="2465787"/>
            <a:ext cx="12185653" cy="134702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8" name="!!Line02">
            <a:extLst>
              <a:ext uri="{FF2B5EF4-FFF2-40B4-BE49-F238E27FC236}">
                <a16:creationId xmlns:a16="http://schemas.microsoft.com/office/drawing/2014/main" id="{53D16F69-5F77-CCD2-F8E4-243475DCB781}"/>
              </a:ext>
            </a:extLst>
          </p:cNvPr>
          <p:cNvSpPr/>
          <p:nvPr/>
        </p:nvSpPr>
        <p:spPr>
          <a:xfrm>
            <a:off x="2284" y="1212944"/>
            <a:ext cx="12185653" cy="1528728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9" name="!!Line01">
            <a:extLst>
              <a:ext uri="{FF2B5EF4-FFF2-40B4-BE49-F238E27FC236}">
                <a16:creationId xmlns:a16="http://schemas.microsoft.com/office/drawing/2014/main" id="{AD1CA2E9-6468-439D-377B-830515B0317B}"/>
              </a:ext>
            </a:extLst>
          </p:cNvPr>
          <p:cNvSpPr/>
          <p:nvPr/>
        </p:nvSpPr>
        <p:spPr>
          <a:xfrm>
            <a:off x="2284" y="-200648"/>
            <a:ext cx="12185653" cy="1710497"/>
          </a:xfrm>
          <a:custGeom>
            <a:avLst/>
            <a:gdLst>
              <a:gd name="connsiteX0" fmla="*/ 0 w 12185653"/>
              <a:gd name="connsiteY0" fmla="*/ 1710497 h 1710497"/>
              <a:gd name="connsiteX1" fmla="*/ 5661315 w 12185653"/>
              <a:gd name="connsiteY1" fmla="*/ 1001953 h 1710497"/>
              <a:gd name="connsiteX2" fmla="*/ 12185653 w 12185653"/>
              <a:gd name="connsiteY2" fmla="*/ 0 h 171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710497">
                <a:moveTo>
                  <a:pt x="0" y="1710497"/>
                </a:moveTo>
                <a:cubicBezTo>
                  <a:pt x="810854" y="854519"/>
                  <a:pt x="2424882" y="-163491"/>
                  <a:pt x="5661315" y="1001953"/>
                </a:cubicBezTo>
                <a:cubicBezTo>
                  <a:pt x="8897749" y="2167396"/>
                  <a:pt x="11878537" y="503102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7B102576-9AE6-0EAA-2A41-3779C82A47F6}"/>
              </a:ext>
            </a:extLst>
          </p:cNvPr>
          <p:cNvGrpSpPr/>
          <p:nvPr/>
        </p:nvGrpSpPr>
        <p:grpSpPr>
          <a:xfrm>
            <a:off x="3937000" y="1775444"/>
            <a:ext cx="4313932" cy="2594842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C5466D64-6D65-2318-2ECF-1A80BBBE88A1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3DD581E5-9ACF-AACF-D195-61B2EB05E5A3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B543EBDA-3707-20AF-C11B-8AAFD1EAAA03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2DCB379A-AD66-43B7-1C5F-4A28143DB6A3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594FEEAD-C297-C151-B680-9530D5DDA51F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4A2DA09F-86AF-7370-25F5-B61502C6BD4A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0731F91D-AB31-49D6-8908-C5E28E6359B9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42C30D0B-21B2-A5DF-5F93-7D96465624B2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0C560B6F-3FB8-C7F3-E7B5-0F2C9C4779D5}"/>
              </a:ext>
            </a:extLst>
          </p:cNvPr>
          <p:cNvSpPr txBox="1"/>
          <p:nvPr/>
        </p:nvSpPr>
        <p:spPr>
          <a:xfrm>
            <a:off x="1185168" y="6935589"/>
            <a:ext cx="1184482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bg1"/>
                </a:solidFill>
                <a:latin typeface="Sari" pitchFamily="50" charset="0"/>
                <a:cs typeface="Calibri" panose="020F0502020204030204" pitchFamily="34" charset="0"/>
              </a:rPr>
              <a:t>Water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C1D23CE-D5E9-42F3-D0A3-52B9584E87C6}"/>
              </a:ext>
            </a:extLst>
          </p:cNvPr>
          <p:cNvSpPr txBox="1"/>
          <p:nvPr/>
        </p:nvSpPr>
        <p:spPr>
          <a:xfrm>
            <a:off x="2369650" y="8095756"/>
            <a:ext cx="41574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in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DAB712D-4949-B6D3-F666-E33419B76D0F}"/>
              </a:ext>
            </a:extLst>
          </p:cNvPr>
          <p:cNvSpPr txBox="1"/>
          <p:nvPr/>
        </p:nvSpPr>
        <p:spPr>
          <a:xfrm>
            <a:off x="2785396" y="9255923"/>
            <a:ext cx="177773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beweging</a:t>
            </a:r>
          </a:p>
        </p:txBody>
      </p:sp>
    </p:spTree>
    <p:extLst>
      <p:ext uri="{BB962C8B-B14F-4D97-AF65-F5344CB8AC3E}">
        <p14:creationId xmlns:p14="http://schemas.microsoft.com/office/powerpoint/2010/main" val="2988352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57AA4C4-FDF2-4E9E-9693-B561A312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1492546"/>
            <a:ext cx="10515600" cy="886021"/>
          </a:xfrm>
        </p:spPr>
        <p:txBody>
          <a:bodyPr/>
          <a:lstStyle/>
          <a:p>
            <a:r>
              <a:rPr lang="nl-BE" dirty="0"/>
              <a:t>Toelichting bewoners (</a:t>
            </a:r>
            <a:r>
              <a:rPr lang="nl-BE" sz="4400" dirty="0"/>
              <a:t>K-19-023)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B6414FD-4609-4BC4-AC53-339240E18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832" y="2700955"/>
            <a:ext cx="9161313" cy="1377269"/>
          </a:xfrm>
        </p:spPr>
        <p:txBody>
          <a:bodyPr/>
          <a:lstStyle/>
          <a:p>
            <a:pPr>
              <a:defRPr/>
            </a:pPr>
            <a:r>
              <a:rPr lang="nl-BE" sz="2800" dirty="0"/>
              <a:t>Riolering- en wegeniswerken in </a:t>
            </a:r>
            <a:br>
              <a:rPr lang="nl-BE" sz="2800" dirty="0"/>
            </a:br>
            <a:r>
              <a:rPr lang="nl-BE" sz="2800" dirty="0"/>
              <a:t>Bavelstraat, </a:t>
            </a:r>
            <a:r>
              <a:rPr lang="nl-BE" sz="2800" dirty="0" err="1"/>
              <a:t>Bolksedijk</a:t>
            </a:r>
            <a:r>
              <a:rPr lang="nl-BE" sz="2800" dirty="0"/>
              <a:t>, Eekhofstraat, </a:t>
            </a:r>
            <a:r>
              <a:rPr lang="nl-BE" sz="2800" dirty="0" err="1"/>
              <a:t>Schommeweg</a:t>
            </a:r>
            <a:r>
              <a:rPr lang="nl-BE" sz="2800" dirty="0"/>
              <a:t>, Papenvoort en Bolk te Rijkevorsel</a:t>
            </a:r>
          </a:p>
        </p:txBody>
      </p:sp>
    </p:spTree>
    <p:extLst>
      <p:ext uri="{BB962C8B-B14F-4D97-AF65-F5344CB8AC3E}">
        <p14:creationId xmlns:p14="http://schemas.microsoft.com/office/powerpoint/2010/main" val="263056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3BAF130C-0C0C-FCE8-F823-FF1D440A9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012" y="1692979"/>
            <a:ext cx="8852159" cy="399322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00198AA-76B6-F440-B62E-6FF3C5C2F21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chemeClr val="tx2">
                <a:lumMod val="75000"/>
                <a:lumOff val="2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674" y="533533"/>
            <a:ext cx="10748314" cy="12375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23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BD5C3B0D-69A6-8BEB-63C8-2BA2B8DDCF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388" y="469900"/>
            <a:ext cx="10420350" cy="760413"/>
          </a:xfrm>
        </p:spPr>
        <p:txBody>
          <a:bodyPr/>
          <a:lstStyle/>
          <a:p>
            <a:r>
              <a:rPr lang="nl-BE" dirty="0"/>
              <a:t>Projectgebied</a:t>
            </a:r>
          </a:p>
        </p:txBody>
      </p:sp>
      <p:pic>
        <p:nvPicPr>
          <p:cNvPr id="15" name="Afbeelding 14" descr="Afbeelding met tekst, kaart, atlas&#10;&#10;Door AI gegenereerde inhoud is mogelijk onjuist.">
            <a:extLst>
              <a:ext uri="{FF2B5EF4-FFF2-40B4-BE49-F238E27FC236}">
                <a16:creationId xmlns:a16="http://schemas.microsoft.com/office/drawing/2014/main" id="{50DDD464-04D9-87BF-2536-CEECDEEF2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239" y="850106"/>
            <a:ext cx="6995766" cy="5814564"/>
          </a:xfrm>
          <a:prstGeom prst="rect">
            <a:avLst/>
          </a:prstGeom>
        </p:spPr>
      </p:pic>
      <p:sp>
        <p:nvSpPr>
          <p:cNvPr id="9" name="Tijdelijke aanduiding voor tekst 2">
            <a:extLst>
              <a:ext uri="{FF2B5EF4-FFF2-40B4-BE49-F238E27FC236}">
                <a16:creationId xmlns:a16="http://schemas.microsoft.com/office/drawing/2014/main" id="{774F892F-0CBF-9346-8A8E-734C46510683}"/>
              </a:ext>
            </a:extLst>
          </p:cNvPr>
          <p:cNvSpPr txBox="1">
            <a:spLocks/>
          </p:cNvSpPr>
          <p:nvPr/>
        </p:nvSpPr>
        <p:spPr>
          <a:xfrm>
            <a:off x="653694" y="1338476"/>
            <a:ext cx="6083008" cy="50898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1B4D8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800" dirty="0"/>
              <a:t>Van Dorpsloop -&gt; KP </a:t>
            </a:r>
            <a:r>
              <a:rPr lang="nl-BE" sz="2800" dirty="0" err="1"/>
              <a:t>Langevoort</a:t>
            </a:r>
            <a:r>
              <a:rPr lang="nl-BE" sz="2800" dirty="0"/>
              <a:t>/Beemd</a:t>
            </a:r>
            <a:br>
              <a:rPr lang="nl-BE" sz="2800" dirty="0"/>
            </a:br>
            <a:br>
              <a:rPr lang="nl-BE" sz="2800" dirty="0"/>
            </a:br>
            <a:r>
              <a:rPr lang="nl-BE" sz="2800" dirty="0"/>
              <a:t>- </a:t>
            </a:r>
            <a:r>
              <a:rPr lang="nl-BE" sz="2000" dirty="0"/>
              <a:t>Bavelstraat</a:t>
            </a:r>
            <a:br>
              <a:rPr lang="nl-BE" sz="2000" dirty="0"/>
            </a:br>
            <a:r>
              <a:rPr lang="nl-BE" sz="2000" dirty="0"/>
              <a:t>     2woningen Eekhofstraat</a:t>
            </a:r>
          </a:p>
          <a:p>
            <a:r>
              <a:rPr lang="nl-BE" sz="2000" dirty="0"/>
              <a:t>- </a:t>
            </a:r>
            <a:r>
              <a:rPr lang="nl-BE" sz="2000" dirty="0" err="1"/>
              <a:t>Bolksedijk</a:t>
            </a:r>
            <a:br>
              <a:rPr lang="nl-BE" sz="2000" dirty="0"/>
            </a:br>
            <a:r>
              <a:rPr lang="nl-BE" sz="2000" dirty="0"/>
              <a:t>     2woningen </a:t>
            </a:r>
            <a:r>
              <a:rPr lang="nl-BE" sz="2000" dirty="0" err="1"/>
              <a:t>Schommeweg</a:t>
            </a:r>
            <a:endParaRPr lang="nl-BE" sz="2000" dirty="0"/>
          </a:p>
          <a:p>
            <a:r>
              <a:rPr lang="nl-BE" sz="2000" dirty="0"/>
              <a:t>- Bolk</a:t>
            </a:r>
            <a:br>
              <a:rPr lang="nl-BE" sz="2000" dirty="0"/>
            </a:br>
            <a:r>
              <a:rPr lang="nl-BE" sz="2000" dirty="0"/>
              <a:t>     Papenvoort</a:t>
            </a:r>
            <a:br>
              <a:rPr lang="nl-BE" sz="2000" dirty="0"/>
            </a:br>
            <a:r>
              <a:rPr lang="nl-BE" sz="2000" dirty="0"/>
              <a:t>     zijstraatje Bolk</a:t>
            </a:r>
            <a:br>
              <a:rPr lang="nl-BE" sz="2800" dirty="0"/>
            </a:br>
            <a:br>
              <a:rPr lang="nl-BE" sz="2800" dirty="0"/>
            </a:b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1142526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7613927-960E-ADEC-9798-33FCA936E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88" y="1334757"/>
            <a:ext cx="10515600" cy="5053343"/>
          </a:xfrm>
        </p:spPr>
        <p:txBody>
          <a:bodyPr/>
          <a:lstStyle/>
          <a:p>
            <a:r>
              <a:rPr lang="nl-BE" dirty="0"/>
              <a:t>Bestaande situatie</a:t>
            </a:r>
            <a:br>
              <a:rPr lang="nl-BE" dirty="0"/>
            </a:br>
            <a:endParaRPr lang="nl-BE" dirty="0"/>
          </a:p>
          <a:p>
            <a:pPr lvl="1"/>
            <a:r>
              <a:rPr lang="nl-BE" dirty="0"/>
              <a:t>Géén riolering </a:t>
            </a:r>
            <a:br>
              <a:rPr lang="nl-BE" dirty="0"/>
            </a:br>
            <a:r>
              <a:rPr lang="nl-BE" dirty="0"/>
              <a:t>=&gt; woningen zijn gemengd aangesloten op de grachten</a:t>
            </a:r>
          </a:p>
          <a:p>
            <a:pPr marL="457200" lvl="1" indent="0">
              <a:buNone/>
            </a:pPr>
            <a:r>
              <a:rPr lang="nl-BE" dirty="0"/>
              <a:t>	(gemengd = afvalwater + regenwater) </a:t>
            </a:r>
          </a:p>
          <a:p>
            <a:pPr marL="457200" lvl="1" indent="0">
              <a:buNone/>
            </a:pPr>
            <a:endParaRPr lang="nl-BE" dirty="0"/>
          </a:p>
          <a:p>
            <a:r>
              <a:rPr lang="nl-BE" dirty="0"/>
              <a:t>Nieuwe situatie</a:t>
            </a:r>
          </a:p>
          <a:p>
            <a:pPr marL="0" indent="0">
              <a:buNone/>
            </a:pPr>
            <a:r>
              <a:rPr lang="nl-BE" sz="2400" dirty="0"/>
              <a:t>          =&gt;Aanleg gescheiden stelsel</a:t>
            </a:r>
            <a:br>
              <a:rPr lang="nl-BE" sz="2400" dirty="0"/>
            </a:br>
            <a:r>
              <a:rPr lang="nl-BE" sz="2400" dirty="0"/>
              <a:t>	(regenwater via grachten / afvalwater via riolering)</a:t>
            </a:r>
          </a:p>
          <a:p>
            <a:endParaRPr lang="nl-BE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546CC371-0C4B-FDDA-FB39-E685E9475A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388" y="469900"/>
            <a:ext cx="10420350" cy="760413"/>
          </a:xfrm>
        </p:spPr>
        <p:txBody>
          <a:bodyPr/>
          <a:lstStyle/>
          <a:p>
            <a:r>
              <a:rPr lang="nl-BE" dirty="0"/>
              <a:t>Riolering</a:t>
            </a:r>
          </a:p>
        </p:txBody>
      </p:sp>
    </p:spTree>
    <p:extLst>
      <p:ext uri="{BB962C8B-B14F-4D97-AF65-F5344CB8AC3E}">
        <p14:creationId xmlns:p14="http://schemas.microsoft.com/office/powerpoint/2010/main" val="400014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062CDE63-FEA7-FBCA-E628-3B04E56A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39" y="363895"/>
            <a:ext cx="10515600" cy="6207164"/>
          </a:xfrm>
        </p:spPr>
        <p:txBody>
          <a:bodyPr/>
          <a:lstStyle/>
          <a:p>
            <a:pPr marL="0" indent="0">
              <a:buNone/>
            </a:pPr>
            <a:r>
              <a:rPr lang="nl-NL" sz="4000" dirty="0"/>
              <a:t>Waarom gescheiden riolering?</a:t>
            </a:r>
            <a:br>
              <a:rPr lang="nl-NL" dirty="0"/>
            </a:br>
            <a:endParaRPr lang="nl-NL" dirty="0"/>
          </a:p>
          <a:p>
            <a:pPr lvl="1"/>
            <a:r>
              <a:rPr lang="nl-NL" dirty="0"/>
              <a:t>Regenwater ter plaatse infiltreren -&gt; gracht</a:t>
            </a:r>
          </a:p>
          <a:p>
            <a:pPr lvl="1"/>
            <a:r>
              <a:rPr lang="nl-NL" dirty="0"/>
              <a:t>Afvalwater richting rioolwaterzuiveringsinstallatie</a:t>
            </a:r>
            <a:endParaRPr lang="nl-BE" dirty="0"/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9F4414-9204-C1BC-7401-DDDB8AE17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464" y="1624196"/>
            <a:ext cx="2932430" cy="188382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7048B3E-1121-D530-CDD9-6194A1461E50}"/>
              </a:ext>
            </a:extLst>
          </p:cNvPr>
          <p:cNvSpPr txBox="1"/>
          <p:nvPr/>
        </p:nvSpPr>
        <p:spPr>
          <a:xfrm>
            <a:off x="8434709" y="3574515"/>
            <a:ext cx="2236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Infiltratie</a:t>
            </a:r>
          </a:p>
          <a:p>
            <a:r>
              <a:rPr lang="nl-BE" dirty="0">
                <a:solidFill>
                  <a:schemeClr val="bg1"/>
                </a:solidFill>
              </a:rPr>
              <a:t>Voeding grondwater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8FB7483-D26B-8CE2-5EAB-BA50BA112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012" y="2528596"/>
            <a:ext cx="2655601" cy="2285215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AD1CBCE-6E98-E9A2-3BC0-C8C2CB9FE6B3}"/>
              </a:ext>
            </a:extLst>
          </p:cNvPr>
          <p:cNvSpPr txBox="1"/>
          <p:nvPr/>
        </p:nvSpPr>
        <p:spPr>
          <a:xfrm>
            <a:off x="4595832" y="4853188"/>
            <a:ext cx="3838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Betere werking zuiveringsinstallaties</a:t>
            </a:r>
          </a:p>
          <a:p>
            <a:r>
              <a:rPr lang="nl-NL" dirty="0"/>
              <a:t>Proper water niet extra zuiveren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0A51D31-B051-47E9-898B-EDA1DC9D2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69" y="3430814"/>
            <a:ext cx="2474130" cy="1992326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05F7951-1E37-4FA6-718C-1D22D92A9812}"/>
              </a:ext>
            </a:extLst>
          </p:cNvPr>
          <p:cNvSpPr txBox="1"/>
          <p:nvPr/>
        </p:nvSpPr>
        <p:spPr>
          <a:xfrm>
            <a:off x="560388" y="5520188"/>
            <a:ext cx="4107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Vervuiling waterlopen tegen gaan</a:t>
            </a:r>
          </a:p>
          <a:p>
            <a:r>
              <a:rPr lang="nl-NL" dirty="0"/>
              <a:t>Betere kwaliteit waterlopen/grondwater</a:t>
            </a:r>
          </a:p>
        </p:txBody>
      </p:sp>
    </p:spTree>
    <p:extLst>
      <p:ext uri="{BB962C8B-B14F-4D97-AF65-F5344CB8AC3E}">
        <p14:creationId xmlns:p14="http://schemas.microsoft.com/office/powerpoint/2010/main" val="717667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 descr="Afbeelding met tekst, kaart, atlas&#10;&#10;Door AI gegenereerde inhoud is mogelijk onjuist.">
            <a:extLst>
              <a:ext uri="{FF2B5EF4-FFF2-40B4-BE49-F238E27FC236}">
                <a16:creationId xmlns:a16="http://schemas.microsoft.com/office/drawing/2014/main" id="{67C86F4A-7321-5E21-A99C-2EC4D7A14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23" y="608174"/>
            <a:ext cx="7216765" cy="6187976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D978E2-6E20-FFB9-D20F-D1C5E1F0DB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6412" y="339271"/>
            <a:ext cx="10420350" cy="537807"/>
          </a:xfrm>
        </p:spPr>
        <p:txBody>
          <a:bodyPr/>
          <a:lstStyle/>
          <a:p>
            <a:r>
              <a:rPr lang="nl-NL" sz="4000" dirty="0">
                <a:ea typeface="+mn-ea"/>
              </a:rPr>
              <a:t>Regenwater</a:t>
            </a:r>
            <a:r>
              <a:rPr lang="nl-NL" dirty="0">
                <a:ea typeface="+mn-ea"/>
              </a:rPr>
              <a:t> </a:t>
            </a:r>
            <a:br>
              <a:rPr lang="nl-NL" sz="2800" dirty="0">
                <a:ea typeface="+mn-ea"/>
              </a:rPr>
            </a:br>
            <a:r>
              <a:rPr lang="nl-NL" sz="2800" dirty="0">
                <a:ea typeface="+mn-ea"/>
              </a:rPr>
              <a:t>via grachten (buffering en infiltratie)naar de waterlopen</a:t>
            </a:r>
          </a:p>
          <a:p>
            <a:endParaRPr lang="nl-NL" sz="2800" dirty="0">
              <a:ea typeface="+mn-ea"/>
            </a:endParaRPr>
          </a:p>
          <a:p>
            <a:endParaRPr lang="nl-BE" sz="2800" dirty="0">
              <a:ea typeface="+mn-ea"/>
            </a:endParaRPr>
          </a:p>
        </p:txBody>
      </p:sp>
      <p:pic>
        <p:nvPicPr>
          <p:cNvPr id="7" name="Afbeelding 6" descr="Afbeelding met lijn, diagram, Perceel, tekst&#10;&#10;Door AI gegenereerde inhoud is mogelijk onjuist.">
            <a:extLst>
              <a:ext uri="{FF2B5EF4-FFF2-40B4-BE49-F238E27FC236}">
                <a16:creationId xmlns:a16="http://schemas.microsoft.com/office/drawing/2014/main" id="{D231F3C6-0040-ED8B-2185-D367F439D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49" y="1393911"/>
            <a:ext cx="8296655" cy="265902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A39C62C1-31B9-77F5-4598-DDBCCD853C41}"/>
              </a:ext>
            </a:extLst>
          </p:cNvPr>
          <p:cNvSpPr txBox="1"/>
          <p:nvPr/>
        </p:nvSpPr>
        <p:spPr>
          <a:xfrm>
            <a:off x="476412" y="4001734"/>
            <a:ext cx="3069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nl-BE" dirty="0">
                <a:solidFill>
                  <a:schemeClr val="accent1"/>
                </a:solidFill>
              </a:rPr>
              <a:t>Grachten open leggen /</a:t>
            </a:r>
            <a:r>
              <a:rPr lang="nl-BE" dirty="0" err="1">
                <a:solidFill>
                  <a:schemeClr val="accent1"/>
                </a:solidFill>
              </a:rPr>
              <a:t>opbraak</a:t>
            </a:r>
            <a:r>
              <a:rPr lang="nl-BE" dirty="0">
                <a:solidFill>
                  <a:schemeClr val="accent1"/>
                </a:solidFill>
              </a:rPr>
              <a:t> </a:t>
            </a:r>
            <a:r>
              <a:rPr lang="nl-BE" dirty="0" err="1">
                <a:solidFill>
                  <a:schemeClr val="accent1"/>
                </a:solidFill>
              </a:rPr>
              <a:t>inbuizingen</a:t>
            </a:r>
            <a:endParaRPr lang="nl-B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99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Tijdelijke aanduiding voor inhoud 4" descr="Afbeelding met tekst, kaart, atlas&#10;&#10;Door AI gegenereerde inhoud is mogelijk onjuist.">
            <a:extLst>
              <a:ext uri="{FF2B5EF4-FFF2-40B4-BE49-F238E27FC236}">
                <a16:creationId xmlns:a16="http://schemas.microsoft.com/office/drawing/2014/main" id="{B0E584D8-5211-1CBD-E0D4-07993E580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571" y="619202"/>
            <a:ext cx="6977116" cy="5897867"/>
          </a:xfrm>
          <a:prstGeom prst="rect">
            <a:avLst/>
          </a:prstGeom>
        </p:spPr>
      </p:pic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25C7DB4B-C425-6635-5DEE-0634DEE7B8DB}"/>
              </a:ext>
            </a:extLst>
          </p:cNvPr>
          <p:cNvSpPr txBox="1">
            <a:spLocks/>
          </p:cNvSpPr>
          <p:nvPr/>
        </p:nvSpPr>
        <p:spPr>
          <a:xfrm>
            <a:off x="411099" y="256955"/>
            <a:ext cx="3797008" cy="466027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1B4D8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000" dirty="0">
                <a:ea typeface="+mn-ea"/>
              </a:rPr>
              <a:t>Afvalwater</a:t>
            </a:r>
            <a:r>
              <a:rPr lang="nl-NL" dirty="0">
                <a:ea typeface="+mn-ea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800" dirty="0">
              <a:ea typeface="+mn-ea"/>
            </a:endParaRPr>
          </a:p>
          <a:p>
            <a:r>
              <a:rPr lang="nl-NL" sz="2800" dirty="0">
                <a:ea typeface="+mn-ea"/>
              </a:rPr>
              <a:t>via </a:t>
            </a:r>
            <a:r>
              <a:rPr lang="nl-NL" sz="2800" b="1" dirty="0">
                <a:ea typeface="+mn-ea"/>
              </a:rPr>
              <a:t>drukriolering</a:t>
            </a:r>
            <a:br>
              <a:rPr lang="nl-NL" sz="2800" b="1" dirty="0">
                <a:ea typeface="+mn-ea"/>
              </a:rPr>
            </a:br>
            <a:r>
              <a:rPr lang="nl-NL" sz="2800" dirty="0">
                <a:ea typeface="+mn-ea"/>
              </a:rPr>
              <a:t>weinig bebouwde zones</a:t>
            </a:r>
            <a:r>
              <a:rPr lang="nl-NL" sz="2800" b="1" dirty="0">
                <a:ea typeface="+mn-ea"/>
              </a:rPr>
              <a:t>		</a:t>
            </a:r>
          </a:p>
          <a:p>
            <a:r>
              <a:rPr lang="nl-NL" sz="2800" dirty="0">
                <a:ea typeface="+mn-ea"/>
              </a:rPr>
              <a:t>	</a:t>
            </a:r>
          </a:p>
          <a:p>
            <a:endParaRPr lang="nl-NL" sz="2800" dirty="0">
              <a:ea typeface="+mn-ea"/>
            </a:endParaRPr>
          </a:p>
          <a:p>
            <a:r>
              <a:rPr lang="nl-NL" sz="2800" dirty="0">
                <a:ea typeface="+mn-ea"/>
              </a:rPr>
              <a:t>via </a:t>
            </a:r>
            <a:r>
              <a:rPr lang="nl-NL" sz="2800" b="1" dirty="0" err="1">
                <a:ea typeface="+mn-ea"/>
              </a:rPr>
              <a:t>gravitaire</a:t>
            </a:r>
            <a:r>
              <a:rPr lang="nl-NL" sz="2800" dirty="0">
                <a:ea typeface="+mn-ea"/>
              </a:rPr>
              <a:t> riolering </a:t>
            </a:r>
            <a:br>
              <a:rPr lang="nl-NL" sz="2800" dirty="0">
                <a:ea typeface="+mn-ea"/>
              </a:rPr>
            </a:br>
            <a:r>
              <a:rPr lang="nl-NL" sz="2800" dirty="0">
                <a:ea typeface="+mn-ea"/>
              </a:rPr>
              <a:t>bebouwde zones</a:t>
            </a:r>
            <a:br>
              <a:rPr lang="nl-NL" sz="2800" dirty="0">
                <a:ea typeface="+mn-ea"/>
              </a:rPr>
            </a:br>
            <a:r>
              <a:rPr lang="nl-NL" sz="2800" dirty="0">
                <a:ea typeface="+mn-ea"/>
              </a:rPr>
              <a:t>				</a:t>
            </a:r>
            <a:endParaRPr lang="nl-BE" sz="2800" dirty="0">
              <a:ea typeface="+mn-ea"/>
            </a:endParaRPr>
          </a:p>
        </p:txBody>
      </p:sp>
      <p:sp>
        <p:nvSpPr>
          <p:cNvPr id="18" name="Pijl: omhoog/omlaag 17">
            <a:extLst>
              <a:ext uri="{FF2B5EF4-FFF2-40B4-BE49-F238E27FC236}">
                <a16:creationId xmlns:a16="http://schemas.microsoft.com/office/drawing/2014/main" id="{0CE43F26-07D0-92E4-ADD4-15AB4D7E4332}"/>
              </a:ext>
            </a:extLst>
          </p:cNvPr>
          <p:cNvSpPr/>
          <p:nvPr/>
        </p:nvSpPr>
        <p:spPr>
          <a:xfrm>
            <a:off x="1642189" y="2668554"/>
            <a:ext cx="363894" cy="830425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Pijl: rechts 18">
            <a:extLst>
              <a:ext uri="{FF2B5EF4-FFF2-40B4-BE49-F238E27FC236}">
                <a16:creationId xmlns:a16="http://schemas.microsoft.com/office/drawing/2014/main" id="{9FEAC374-49BD-0445-3EA6-261602F8AB62}"/>
              </a:ext>
            </a:extLst>
          </p:cNvPr>
          <p:cNvSpPr/>
          <p:nvPr/>
        </p:nvSpPr>
        <p:spPr>
          <a:xfrm>
            <a:off x="411099" y="5728996"/>
            <a:ext cx="531293" cy="1772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88F11E58-E140-227A-D1C7-F722304B356F}"/>
              </a:ext>
            </a:extLst>
          </p:cNvPr>
          <p:cNvSpPr txBox="1"/>
          <p:nvPr/>
        </p:nvSpPr>
        <p:spPr>
          <a:xfrm>
            <a:off x="1121856" y="5036498"/>
            <a:ext cx="338483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800" dirty="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 bestaande riolering</a:t>
            </a:r>
            <a:br>
              <a:rPr lang="nl-BE" sz="2800" dirty="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BE" sz="2800" dirty="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Kleine </a:t>
            </a:r>
            <a:r>
              <a:rPr lang="nl-BE" sz="2800" dirty="0" err="1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Markweg</a:t>
            </a:r>
            <a:endParaRPr lang="nl-BE" sz="2800" dirty="0">
              <a:solidFill>
                <a:srgbClr val="1B4D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056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645B4-36E6-8718-550E-1A8B93BC2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CB61A8C9-5A92-081C-D41B-114EF3A4D1F9}"/>
              </a:ext>
            </a:extLst>
          </p:cNvPr>
          <p:cNvSpPr txBox="1">
            <a:spLocks/>
          </p:cNvSpPr>
          <p:nvPr/>
        </p:nvSpPr>
        <p:spPr>
          <a:xfrm>
            <a:off x="411098" y="256955"/>
            <a:ext cx="10420350" cy="12969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1B4D8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4000" dirty="0">
                <a:ea typeface="+mn-ea"/>
              </a:rPr>
              <a:t>Afvalwater</a:t>
            </a:r>
            <a:r>
              <a:rPr lang="nl-NL" dirty="0">
                <a:ea typeface="+mn-ea"/>
              </a:rPr>
              <a:t> </a:t>
            </a:r>
            <a:br>
              <a:rPr lang="nl-NL" sz="2800" dirty="0">
                <a:ea typeface="+mn-ea"/>
              </a:rPr>
            </a:br>
            <a:r>
              <a:rPr lang="nl-NL" sz="2800" dirty="0">
                <a:ea typeface="+mn-ea"/>
              </a:rPr>
              <a:t>via </a:t>
            </a:r>
            <a:r>
              <a:rPr lang="nl-NL" sz="2800" b="1" dirty="0">
                <a:ea typeface="+mn-ea"/>
              </a:rPr>
              <a:t>drukriolering			&lt;=&gt;</a:t>
            </a:r>
            <a:r>
              <a:rPr lang="nl-NL" sz="2800" dirty="0">
                <a:ea typeface="+mn-ea"/>
              </a:rPr>
              <a:t> 		</a:t>
            </a:r>
            <a:r>
              <a:rPr lang="nl-NL" sz="2800" b="1" dirty="0" err="1">
                <a:ea typeface="+mn-ea"/>
              </a:rPr>
              <a:t>gravitaire</a:t>
            </a:r>
            <a:r>
              <a:rPr lang="nl-NL" sz="2800" dirty="0">
                <a:ea typeface="+mn-ea"/>
              </a:rPr>
              <a:t> riolering </a:t>
            </a:r>
            <a:br>
              <a:rPr lang="nl-NL" sz="2800" dirty="0">
                <a:ea typeface="+mn-ea"/>
              </a:rPr>
            </a:br>
            <a:r>
              <a:rPr lang="nl-NL" sz="2800" dirty="0">
                <a:ea typeface="+mn-ea"/>
              </a:rPr>
              <a:t>weinig bebouwde zones				bebouwde zones</a:t>
            </a:r>
          </a:p>
          <a:p>
            <a:endParaRPr lang="nl-BE" sz="2800" dirty="0">
              <a:ea typeface="+mn-ea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71BE32F1-4279-008E-5577-4448006C342C}"/>
              </a:ext>
            </a:extLst>
          </p:cNvPr>
          <p:cNvGrpSpPr/>
          <p:nvPr/>
        </p:nvGrpSpPr>
        <p:grpSpPr>
          <a:xfrm>
            <a:off x="835011" y="1985917"/>
            <a:ext cx="8999454" cy="3967016"/>
            <a:chOff x="704383" y="1603360"/>
            <a:chExt cx="10392046" cy="4458577"/>
          </a:xfrm>
        </p:grpSpPr>
        <p:pic>
          <p:nvPicPr>
            <p:cNvPr id="12" name="Afbeelding 11" descr="Afbeelding met tekst, schermopname, lijn, diagram&#10;&#10;Door AI gegenereerde inhoud is mogelijk onjuist.">
              <a:extLst>
                <a:ext uri="{FF2B5EF4-FFF2-40B4-BE49-F238E27FC236}">
                  <a16:creationId xmlns:a16="http://schemas.microsoft.com/office/drawing/2014/main" id="{194B532F-4883-3CE4-35C8-F528AF4AC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4383" y="1603360"/>
              <a:ext cx="9130082" cy="4458577"/>
            </a:xfrm>
            <a:prstGeom prst="rect">
              <a:avLst/>
            </a:prstGeom>
          </p:spPr>
        </p:pic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311A57B5-0627-94ED-899C-48161533CA41}"/>
                </a:ext>
              </a:extLst>
            </p:cNvPr>
            <p:cNvSpPr txBox="1"/>
            <p:nvPr/>
          </p:nvSpPr>
          <p:spPr>
            <a:xfrm>
              <a:off x="7931020" y="1994032"/>
              <a:ext cx="3165409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nl-NL" sz="2400" dirty="0"/>
                <a:t>naar bestaande riolering in de Kleine </a:t>
              </a:r>
              <a:r>
                <a:rPr lang="nl-NL" sz="2400" dirty="0" err="1"/>
                <a:t>Markweg</a:t>
              </a:r>
              <a:endParaRPr lang="nl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4498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keukenapparaat, Huishoudelijk apparaat, apparaat&#10;&#10;Door AI gegenereerde inhoud is mogelijk onjuist.">
            <a:extLst>
              <a:ext uri="{FF2B5EF4-FFF2-40B4-BE49-F238E27FC236}">
                <a16:creationId xmlns:a16="http://schemas.microsoft.com/office/drawing/2014/main" id="{D27EF5AE-D05D-838D-3304-926A834CD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02065" y="507028"/>
            <a:ext cx="3519982" cy="483209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34EF0F3D-18F7-22C7-9EF3-82E3314DF94B}"/>
              </a:ext>
            </a:extLst>
          </p:cNvPr>
          <p:cNvSpPr txBox="1"/>
          <p:nvPr/>
        </p:nvSpPr>
        <p:spPr>
          <a:xfrm>
            <a:off x="674695" y="3803510"/>
            <a:ext cx="60275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>
              <a:solidFill>
                <a:schemeClr val="accent1"/>
              </a:solidFill>
            </a:endParaRPr>
          </a:p>
          <a:p>
            <a:r>
              <a:rPr lang="nl-BE" sz="4000" dirty="0" err="1">
                <a:solidFill>
                  <a:schemeClr val="accent1"/>
                </a:solidFill>
              </a:rPr>
              <a:t>Gravitaire</a:t>
            </a:r>
            <a:r>
              <a:rPr lang="nl-BE" sz="4000" dirty="0">
                <a:solidFill>
                  <a:schemeClr val="accent1"/>
                </a:solidFill>
              </a:rPr>
              <a:t> riolering</a:t>
            </a:r>
          </a:p>
          <a:p>
            <a:r>
              <a:rPr lang="nl-BE" sz="2800" dirty="0">
                <a:solidFill>
                  <a:schemeClr val="accent1"/>
                </a:solidFill>
              </a:rPr>
              <a:t>Zones met meer bebouwing (beperkt)</a:t>
            </a:r>
            <a:br>
              <a:rPr lang="nl-BE" sz="2800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- riolering in de rijweg</a:t>
            </a:r>
            <a:br>
              <a:rPr lang="nl-BE" sz="2800" dirty="0">
                <a:solidFill>
                  <a:schemeClr val="accent1"/>
                </a:solidFill>
              </a:rPr>
            </a:br>
            <a:br>
              <a:rPr lang="nl-BE" dirty="0">
                <a:solidFill>
                  <a:schemeClr val="accent1"/>
                </a:solidFill>
              </a:rPr>
            </a:br>
            <a:br>
              <a:rPr lang="nl-BE" dirty="0"/>
            </a:br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8C41C96-8ACF-2D71-23C0-4FFEACCC78A8}"/>
              </a:ext>
            </a:extLst>
          </p:cNvPr>
          <p:cNvSpPr txBox="1"/>
          <p:nvPr/>
        </p:nvSpPr>
        <p:spPr>
          <a:xfrm>
            <a:off x="674695" y="283578"/>
            <a:ext cx="60275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>
                <a:solidFill>
                  <a:schemeClr val="accent1"/>
                </a:solidFill>
              </a:rPr>
              <a:t>Drukriolering:</a:t>
            </a:r>
            <a:br>
              <a:rPr lang="nl-BE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Weinig bebouwde zones</a:t>
            </a:r>
          </a:p>
          <a:p>
            <a:r>
              <a:rPr lang="nl-BE" sz="2800" dirty="0">
                <a:solidFill>
                  <a:schemeClr val="accent1"/>
                </a:solidFill>
              </a:rPr>
              <a:t>-Pompunit:</a:t>
            </a:r>
            <a:br>
              <a:rPr lang="nl-BE" sz="2800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	prefab put in de rijweg</a:t>
            </a:r>
          </a:p>
          <a:p>
            <a:r>
              <a:rPr lang="nl-BE" sz="2800" dirty="0">
                <a:solidFill>
                  <a:schemeClr val="accent1"/>
                </a:solidFill>
              </a:rPr>
              <a:t>	pompkast in de berm</a:t>
            </a:r>
            <a:br>
              <a:rPr lang="nl-BE" sz="2800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- persleiding in de berm</a:t>
            </a:r>
          </a:p>
        </p:txBody>
      </p:sp>
    </p:spTree>
    <p:extLst>
      <p:ext uri="{BB962C8B-B14F-4D97-AF65-F5344CB8AC3E}">
        <p14:creationId xmlns:p14="http://schemas.microsoft.com/office/powerpoint/2010/main" val="131876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DFDEAD8-C8A4-6E69-5258-BBDD176F8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18" y="1099685"/>
            <a:ext cx="11513976" cy="5157787"/>
          </a:xfrm>
        </p:spPr>
        <p:txBody>
          <a:bodyPr/>
          <a:lstStyle/>
          <a:p>
            <a:r>
              <a:rPr lang="nl-BE" dirty="0"/>
              <a:t>Rijweg:</a:t>
            </a:r>
            <a:br>
              <a:rPr lang="nl-BE" dirty="0"/>
            </a:br>
            <a:r>
              <a:rPr lang="nl-BE" dirty="0"/>
              <a:t>Plaatselijk herstel volgens bestaande toestand</a:t>
            </a:r>
            <a:br>
              <a:rPr lang="nl-BE" dirty="0"/>
            </a:br>
            <a:endParaRPr lang="nl-BE" dirty="0"/>
          </a:p>
          <a:p>
            <a:r>
              <a:rPr lang="nl-BE" dirty="0"/>
              <a:t>Inritten / bermen</a:t>
            </a:r>
          </a:p>
          <a:p>
            <a:pPr marL="0" indent="0">
              <a:buNone/>
            </a:pPr>
            <a:r>
              <a:rPr lang="nl-NL" sz="2400" i="1" dirty="0"/>
              <a:t>Gemeentelijk reglement inzake opritten, </a:t>
            </a:r>
            <a:r>
              <a:rPr lang="nl-NL" sz="2400" i="1" dirty="0" err="1"/>
              <a:t>inbuizingen</a:t>
            </a:r>
            <a:r>
              <a:rPr lang="nl-NL" sz="2400" i="1" dirty="0"/>
              <a:t> en bermverhardingen	</a:t>
            </a:r>
          </a:p>
          <a:p>
            <a:pPr lvl="1"/>
            <a:r>
              <a:rPr lang="nl-NL" u="sng" dirty="0"/>
              <a:t>woning </a:t>
            </a:r>
            <a:r>
              <a:rPr lang="nl-NL" dirty="0"/>
              <a:t>krijgt een inrit /</a:t>
            </a:r>
            <a:r>
              <a:rPr lang="nl-NL" dirty="0" err="1"/>
              <a:t>grachtinbuizing</a:t>
            </a:r>
            <a:r>
              <a:rPr lang="nl-NL" dirty="0"/>
              <a:t> van maximaal </a:t>
            </a:r>
            <a:r>
              <a:rPr lang="nl-NL" b="1" dirty="0"/>
              <a:t>5 m</a:t>
            </a:r>
            <a:r>
              <a:rPr lang="nl-NL" dirty="0"/>
              <a:t> breedte (niet </a:t>
            </a:r>
            <a:r>
              <a:rPr lang="nl-NL" dirty="0" err="1"/>
              <a:t>vergunningsplichtig</a:t>
            </a:r>
            <a:r>
              <a:rPr lang="nl-NL" dirty="0"/>
              <a:t>)</a:t>
            </a:r>
          </a:p>
          <a:p>
            <a:pPr marL="457200" lvl="1" indent="0">
              <a:buNone/>
            </a:pPr>
            <a:br>
              <a:rPr lang="nl-NL" sz="1800" dirty="0"/>
            </a:br>
            <a:br>
              <a:rPr lang="nl-NL" sz="1200" dirty="0"/>
            </a:br>
            <a:r>
              <a:rPr lang="nl-NL" b="1" dirty="0"/>
              <a:t>Afwijking:</a:t>
            </a:r>
          </a:p>
          <a:p>
            <a:pPr lvl="1"/>
            <a:r>
              <a:rPr lang="nl-NL" u="sng" dirty="0"/>
              <a:t>landbouwperceel/bedrijf</a:t>
            </a:r>
            <a:r>
              <a:rPr lang="nl-NL" dirty="0"/>
              <a:t>:	</a:t>
            </a:r>
            <a:r>
              <a:rPr lang="nl-NL" dirty="0" err="1"/>
              <a:t>grachtinbuizing</a:t>
            </a:r>
            <a:r>
              <a:rPr lang="nl-NL" dirty="0"/>
              <a:t> van </a:t>
            </a:r>
            <a:r>
              <a:rPr lang="nl-NL" b="1" dirty="0"/>
              <a:t>8.5 m</a:t>
            </a:r>
            <a:r>
              <a:rPr lang="nl-NL" dirty="0"/>
              <a:t>	</a:t>
            </a:r>
          </a:p>
          <a:p>
            <a:pPr marL="457200" lvl="1" indent="0">
              <a:buNone/>
            </a:pPr>
            <a:br>
              <a:rPr lang="nl-NL" sz="1600" dirty="0"/>
            </a:b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13E56B-484E-A789-3D3E-210CFDFF53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5299" y="339272"/>
            <a:ext cx="10420350" cy="760413"/>
          </a:xfrm>
        </p:spPr>
        <p:txBody>
          <a:bodyPr/>
          <a:lstStyle/>
          <a:p>
            <a:r>
              <a:rPr lang="nl-BE" dirty="0"/>
              <a:t>Wegenis</a:t>
            </a:r>
          </a:p>
        </p:txBody>
      </p:sp>
    </p:spTree>
    <p:extLst>
      <p:ext uri="{BB962C8B-B14F-4D97-AF65-F5344CB8AC3E}">
        <p14:creationId xmlns:p14="http://schemas.microsoft.com/office/powerpoint/2010/main" val="1665050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2481E18B-AE28-A7AE-1852-C3F003DC3C39}"/>
              </a:ext>
            </a:extLst>
          </p:cNvPr>
          <p:cNvSpPr txBox="1"/>
          <p:nvPr/>
        </p:nvSpPr>
        <p:spPr>
          <a:xfrm>
            <a:off x="866678" y="456052"/>
            <a:ext cx="9844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800" dirty="0">
                <a:solidFill>
                  <a:schemeClr val="accent1"/>
                </a:solidFill>
              </a:rPr>
              <a:t>Inrit woning 5m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73F5CDF-19D1-0518-CAA5-AD211D265A85}"/>
              </a:ext>
            </a:extLst>
          </p:cNvPr>
          <p:cNvSpPr txBox="1"/>
          <p:nvPr/>
        </p:nvSpPr>
        <p:spPr>
          <a:xfrm>
            <a:off x="7058210" y="1554146"/>
            <a:ext cx="433765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800" u="sng" dirty="0">
                <a:solidFill>
                  <a:schemeClr val="accent1"/>
                </a:solidFill>
              </a:rPr>
              <a:t>Woningen &amp; bedrijven:</a:t>
            </a:r>
            <a:br>
              <a:rPr lang="nl-BE" sz="2800" u="sng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Waterdoorlatende klinkers</a:t>
            </a:r>
            <a:br>
              <a:rPr lang="nl-BE" sz="2800" dirty="0">
                <a:solidFill>
                  <a:schemeClr val="accent1"/>
                </a:solidFill>
              </a:rPr>
            </a:br>
            <a:br>
              <a:rPr lang="nl-BE" sz="2800" dirty="0">
                <a:solidFill>
                  <a:schemeClr val="accent1"/>
                </a:solidFill>
              </a:rPr>
            </a:br>
            <a:endParaRPr lang="nl-BE" sz="2800" dirty="0">
              <a:solidFill>
                <a:schemeClr val="accent1"/>
              </a:solidFill>
            </a:endParaRPr>
          </a:p>
          <a:p>
            <a:pPr algn="ctr"/>
            <a:r>
              <a:rPr lang="nl-BE" sz="2800" u="sng" dirty="0">
                <a:solidFill>
                  <a:schemeClr val="accent1"/>
                </a:solidFill>
              </a:rPr>
              <a:t>Landbouw percelen:</a:t>
            </a:r>
            <a:br>
              <a:rPr lang="nl-BE" sz="2800" u="sng" dirty="0">
                <a:solidFill>
                  <a:schemeClr val="accent1"/>
                </a:solidFill>
              </a:rPr>
            </a:br>
            <a:r>
              <a:rPr lang="nl-BE" sz="2800" dirty="0">
                <a:solidFill>
                  <a:schemeClr val="accent1"/>
                </a:solidFill>
              </a:rPr>
              <a:t>Onverhard</a:t>
            </a:r>
            <a:br>
              <a:rPr lang="nl-BE" sz="2800" dirty="0">
                <a:solidFill>
                  <a:schemeClr val="accent1"/>
                </a:solidFill>
              </a:rPr>
            </a:br>
            <a:endParaRPr lang="nl-BE" sz="2800" dirty="0">
              <a:solidFill>
                <a:schemeClr val="accent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17FFFDC-217C-2EF1-C8E5-0CA4B992559F}"/>
              </a:ext>
            </a:extLst>
          </p:cNvPr>
          <p:cNvSpPr txBox="1"/>
          <p:nvPr/>
        </p:nvSpPr>
        <p:spPr>
          <a:xfrm>
            <a:off x="801363" y="5463663"/>
            <a:ext cx="98448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800" dirty="0">
                <a:solidFill>
                  <a:schemeClr val="accent1"/>
                </a:solidFill>
              </a:rPr>
              <a:t>Landbouwperceel/bedrijf: 8.5 m </a:t>
            </a:r>
            <a:br>
              <a:rPr lang="nl-BE" sz="2800" dirty="0">
                <a:solidFill>
                  <a:schemeClr val="accent1"/>
                </a:solidFill>
              </a:rPr>
            </a:br>
            <a:endParaRPr lang="nl-BE" sz="2800" dirty="0">
              <a:solidFill>
                <a:schemeClr val="accent1"/>
              </a:solidFill>
            </a:endParaRPr>
          </a:p>
        </p:txBody>
      </p:sp>
      <p:sp>
        <p:nvSpPr>
          <p:cNvPr id="3" name="Pijl: omhoog/omlaag 2">
            <a:extLst>
              <a:ext uri="{FF2B5EF4-FFF2-40B4-BE49-F238E27FC236}">
                <a16:creationId xmlns:a16="http://schemas.microsoft.com/office/drawing/2014/main" id="{23434A5A-0123-B4AA-2CBC-B9C56D450392}"/>
              </a:ext>
            </a:extLst>
          </p:cNvPr>
          <p:cNvSpPr/>
          <p:nvPr/>
        </p:nvSpPr>
        <p:spPr>
          <a:xfrm>
            <a:off x="8985378" y="2567241"/>
            <a:ext cx="241661" cy="541176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 descr="Afbeelding met buitenshuis, plant, gras, weg&#10;&#10;Door AI gegenereerde inhoud is mogelijk onjuist.">
            <a:extLst>
              <a:ext uri="{FF2B5EF4-FFF2-40B4-BE49-F238E27FC236}">
                <a16:creationId xmlns:a16="http://schemas.microsoft.com/office/drawing/2014/main" id="{8B8A85D1-96B7-E3DF-9696-09E8213B4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31" y="1114599"/>
            <a:ext cx="6260108" cy="421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43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57AA4C4-FDF2-4E9E-9693-B561A312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1492546"/>
            <a:ext cx="10515600" cy="886021"/>
          </a:xfrm>
        </p:spPr>
        <p:txBody>
          <a:bodyPr/>
          <a:lstStyle/>
          <a:p>
            <a:r>
              <a:rPr lang="nl-BE" dirty="0"/>
              <a:t>Toelichting bewoners (</a:t>
            </a:r>
            <a:r>
              <a:rPr lang="nl-BE" sz="4400" dirty="0"/>
              <a:t>K-19-023)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B6414FD-4609-4BC4-AC53-339240E18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832" y="2700955"/>
            <a:ext cx="9161313" cy="1377269"/>
          </a:xfrm>
        </p:spPr>
        <p:txBody>
          <a:bodyPr/>
          <a:lstStyle/>
          <a:p>
            <a:pPr>
              <a:defRPr/>
            </a:pPr>
            <a:r>
              <a:rPr lang="nl-BE" sz="2800" dirty="0"/>
              <a:t>Afkoppeling</a:t>
            </a:r>
          </a:p>
        </p:txBody>
      </p:sp>
    </p:spTree>
    <p:extLst>
      <p:ext uri="{BB962C8B-B14F-4D97-AF65-F5344CB8AC3E}">
        <p14:creationId xmlns:p14="http://schemas.microsoft.com/office/powerpoint/2010/main" val="3387175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36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78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8F3D5DE-86B3-4B3F-9D4F-1E3547ABFA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91" y="658368"/>
            <a:ext cx="10338817" cy="58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436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2D611-F9EA-405A-B729-3CD0C157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Pidpa</a:t>
            </a:r>
            <a:r>
              <a:rPr lang="nl-BE" dirty="0"/>
              <a:t>, uw waterpartner</a:t>
            </a:r>
          </a:p>
        </p:txBody>
      </p:sp>
      <p:pic>
        <p:nvPicPr>
          <p:cNvPr id="17" name="Graphic 3">
            <a:extLst>
              <a:ext uri="{FF2B5EF4-FFF2-40B4-BE49-F238E27FC236}">
                <a16:creationId xmlns:a16="http://schemas.microsoft.com/office/drawing/2014/main" id="{A474A146-8F0B-460A-BD1B-996B05EBA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/>
        </p:blipFill>
        <p:spPr>
          <a:xfrm>
            <a:off x="6875534" y="2405356"/>
            <a:ext cx="3858642" cy="25707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7843324A-EF65-4CEC-A86C-836B9A405538}"/>
              </a:ext>
            </a:extLst>
          </p:cNvPr>
          <p:cNvSpPr txBox="1">
            <a:spLocks/>
          </p:cNvSpPr>
          <p:nvPr/>
        </p:nvSpPr>
        <p:spPr>
          <a:xfrm>
            <a:off x="2623918" y="5170297"/>
            <a:ext cx="2341563" cy="5538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500" b="1" dirty="0"/>
              <a:t>drinkwater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F2A1A1-E13B-494C-B77F-CF7EC6434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1698" y="2405356"/>
            <a:ext cx="3866002" cy="25756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C81793B3-E1D3-4591-92A9-1ED89230A99B}"/>
              </a:ext>
            </a:extLst>
          </p:cNvPr>
          <p:cNvSpPr txBox="1">
            <a:spLocks/>
          </p:cNvSpPr>
          <p:nvPr/>
        </p:nvSpPr>
        <p:spPr>
          <a:xfrm>
            <a:off x="7928982" y="5170296"/>
            <a:ext cx="1751746" cy="5538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500" b="1" dirty="0"/>
              <a:t>riolering</a:t>
            </a:r>
          </a:p>
        </p:txBody>
      </p:sp>
    </p:spTree>
    <p:extLst>
      <p:ext uri="{BB962C8B-B14F-4D97-AF65-F5344CB8AC3E}">
        <p14:creationId xmlns:p14="http://schemas.microsoft.com/office/powerpoint/2010/main" val="3083659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2D611-F9EA-405A-B729-3CD0C157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Pidpa</a:t>
            </a:r>
            <a:r>
              <a:rPr lang="nl-BE" dirty="0"/>
              <a:t>, uw waterpartner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7843324A-EF65-4CEC-A86C-836B9A405538}"/>
              </a:ext>
            </a:extLst>
          </p:cNvPr>
          <p:cNvSpPr txBox="1">
            <a:spLocks/>
          </p:cNvSpPr>
          <p:nvPr/>
        </p:nvSpPr>
        <p:spPr>
          <a:xfrm>
            <a:off x="1401170" y="4691026"/>
            <a:ext cx="978817" cy="332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kolken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E88AA85-C321-4E01-A990-22C5D2026FFA}"/>
              </a:ext>
            </a:extLst>
          </p:cNvPr>
          <p:cNvSpPr txBox="1">
            <a:spLocks/>
          </p:cNvSpPr>
          <p:nvPr/>
        </p:nvSpPr>
        <p:spPr>
          <a:xfrm>
            <a:off x="469900" y="932802"/>
            <a:ext cx="10515600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000" b="1" dirty="0">
                <a:solidFill>
                  <a:schemeClr val="accent3"/>
                </a:solidFill>
              </a:rPr>
              <a:t>Wij zorgen voor uw water. Zowel voor als na gebruik!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2BD46-C387-4CC0-AB92-43F1BDA38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8" b="10138"/>
          <a:stretch/>
        </p:blipFill>
        <p:spPr>
          <a:xfrm>
            <a:off x="3259072" y="3774574"/>
            <a:ext cx="3121062" cy="3730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33D1694-451A-452D-8EB7-F3136E6AFF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5763" r="3094" b="-16458"/>
          <a:stretch/>
        </p:blipFill>
        <p:spPr>
          <a:xfrm>
            <a:off x="400300" y="5023913"/>
            <a:ext cx="2880145" cy="22349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2ED7852-654F-437E-AAFB-88693912D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4" r="29404"/>
          <a:stretch/>
        </p:blipFill>
        <p:spPr>
          <a:xfrm>
            <a:off x="6380134" y="2897521"/>
            <a:ext cx="2912283" cy="4708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2B12F7B-7EF6-4AA1-97EF-00BC6E9CA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4" r="29404"/>
          <a:stretch/>
        </p:blipFill>
        <p:spPr>
          <a:xfrm>
            <a:off x="9292417" y="2217816"/>
            <a:ext cx="2912283" cy="5041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60B7747-D6E2-47A4-9B81-2DF21EAB88D4}"/>
              </a:ext>
            </a:extLst>
          </p:cNvPr>
          <p:cNvSpPr txBox="1">
            <a:spLocks/>
          </p:cNvSpPr>
          <p:nvPr/>
        </p:nvSpPr>
        <p:spPr>
          <a:xfrm>
            <a:off x="4357419" y="3429000"/>
            <a:ext cx="1133147" cy="3455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grachten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78C7A735-B812-46C9-AAE9-A8E66E2B820C}"/>
              </a:ext>
            </a:extLst>
          </p:cNvPr>
          <p:cNvSpPr txBox="1">
            <a:spLocks/>
          </p:cNvSpPr>
          <p:nvPr/>
        </p:nvSpPr>
        <p:spPr>
          <a:xfrm>
            <a:off x="6769810" y="2291744"/>
            <a:ext cx="2132929" cy="59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Bestaande en nieuwe riolering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A5266C65-D8C5-4F90-A8AD-AF067E339FBC}"/>
              </a:ext>
            </a:extLst>
          </p:cNvPr>
          <p:cNvSpPr txBox="1">
            <a:spLocks/>
          </p:cNvSpPr>
          <p:nvPr/>
        </p:nvSpPr>
        <p:spPr>
          <a:xfrm>
            <a:off x="9682093" y="1351041"/>
            <a:ext cx="2132929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Bestaande </a:t>
            </a:r>
            <a:br>
              <a:rPr lang="nl-BE" sz="2000" dirty="0"/>
            </a:br>
            <a:r>
              <a:rPr lang="nl-BE" sz="2000" dirty="0"/>
              <a:t>en nieuwe huisaansluitingen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713CF72D-FE2E-4F65-B8AA-7BF45D5AD89D}"/>
              </a:ext>
            </a:extLst>
          </p:cNvPr>
          <p:cNvSpPr txBox="1">
            <a:spLocks/>
          </p:cNvSpPr>
          <p:nvPr/>
        </p:nvSpPr>
        <p:spPr>
          <a:xfrm>
            <a:off x="469900" y="1971966"/>
            <a:ext cx="2388620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/>
              <a:t>Pompstations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 err="1"/>
              <a:t>KWZI’s</a:t>
            </a:r>
            <a:endParaRPr lang="nl-B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 err="1"/>
              <a:t>IBA’s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3087015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83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6012D40-6EBC-495E-811C-D28839EC8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Hinder in onze straat… Waarom?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773EAC-06E8-491D-952C-44A86E2E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999" y="1628644"/>
            <a:ext cx="4762002" cy="4832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5" name="Afgeronde rechthoek 6">
            <a:extLst>
              <a:ext uri="{FF2B5EF4-FFF2-40B4-BE49-F238E27FC236}">
                <a16:creationId xmlns:a16="http://schemas.microsoft.com/office/drawing/2014/main" id="{F6710E34-903E-4EC5-91FB-6015010F6223}"/>
              </a:ext>
            </a:extLst>
          </p:cNvPr>
          <p:cNvSpPr/>
          <p:nvPr/>
        </p:nvSpPr>
        <p:spPr>
          <a:xfrm>
            <a:off x="2215197" y="2023326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Lawaai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fgeronde rechthoek 6">
            <a:extLst>
              <a:ext uri="{FF2B5EF4-FFF2-40B4-BE49-F238E27FC236}">
                <a16:creationId xmlns:a16="http://schemas.microsoft.com/office/drawing/2014/main" id="{CE584B4C-5001-4AC9-8FFC-58E756AC4DDB}"/>
              </a:ext>
            </a:extLst>
          </p:cNvPr>
          <p:cNvSpPr/>
          <p:nvPr/>
        </p:nvSpPr>
        <p:spPr>
          <a:xfrm>
            <a:off x="2215197" y="5005561"/>
            <a:ext cx="1688254" cy="1127506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Moeilijke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bereikbaarheid</a:t>
            </a: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D8FB2A27-CE0B-4616-9969-CA3D0A0CA7E5}"/>
              </a:ext>
            </a:extLst>
          </p:cNvPr>
          <p:cNvSpPr/>
          <p:nvPr/>
        </p:nvSpPr>
        <p:spPr>
          <a:xfrm>
            <a:off x="8288549" y="2023326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Stof</a:t>
            </a:r>
            <a:br>
              <a:rPr lang="nl-BE" dirty="0">
                <a:solidFill>
                  <a:prstClr val="white"/>
                </a:solidFill>
                <a:latin typeface="Calibri"/>
              </a:rPr>
            </a:br>
            <a:r>
              <a:rPr lang="nl-BE" dirty="0">
                <a:solidFill>
                  <a:prstClr val="white"/>
                </a:solidFill>
                <a:latin typeface="Calibri"/>
              </a:rPr>
              <a:t>Modder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fgeronde rechthoek 6">
            <a:extLst>
              <a:ext uri="{FF2B5EF4-FFF2-40B4-BE49-F238E27FC236}">
                <a16:creationId xmlns:a16="http://schemas.microsoft.com/office/drawing/2014/main" id="{89B4A21E-9914-45B7-A281-D159EEDE33FD}"/>
              </a:ext>
            </a:extLst>
          </p:cNvPr>
          <p:cNvSpPr/>
          <p:nvPr/>
        </p:nvSpPr>
        <p:spPr>
          <a:xfrm>
            <a:off x="8288549" y="5005561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Goed zoals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het is?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69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0CC37ED-7267-49E1-8CD3-812AC86C3D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" t="19403" r="6763" b="11940"/>
          <a:stretch/>
        </p:blipFill>
        <p:spPr>
          <a:xfrm>
            <a:off x="487236" y="1707649"/>
            <a:ext cx="11012191" cy="4647347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6012D40-6EBC-495E-811C-D28839EC8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Hinder in onze straat… Waarom?</a:t>
            </a:r>
          </a:p>
        </p:txBody>
      </p:sp>
    </p:spTree>
    <p:extLst>
      <p:ext uri="{BB962C8B-B14F-4D97-AF65-F5344CB8AC3E}">
        <p14:creationId xmlns:p14="http://schemas.microsoft.com/office/powerpoint/2010/main" val="1621742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369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E89802-BB87-474A-A342-6522976281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Regelgeving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B1C0CC85-A6FF-4BD8-A94E-6140D03A8941}"/>
              </a:ext>
            </a:extLst>
          </p:cNvPr>
          <p:cNvSpPr/>
          <p:nvPr/>
        </p:nvSpPr>
        <p:spPr>
          <a:xfrm>
            <a:off x="560388" y="2085447"/>
            <a:ext cx="294322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VLAREM II (1999)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aansluiting op riolering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Scheiding afval- en hemelwater op privaat domein bij aanleg van een gescheiden stelsel in straat </a:t>
            </a:r>
            <a:endParaRPr kumimoji="0" lang="nl-BE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79659FA-45C4-4B14-B350-15FF3DF6D783}"/>
              </a:ext>
            </a:extLst>
          </p:cNvPr>
          <p:cNvSpPr/>
          <p:nvPr/>
        </p:nvSpPr>
        <p:spPr>
          <a:xfrm>
            <a:off x="560388" y="4647175"/>
            <a:ext cx="36781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Gewestelijke stedenbouwkundige verordening (2005)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scheiding afval- en hemelwater voor nieuwbouw - vernieuwbouw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D6E2F9C-BC7E-4D2F-A20C-3532574B73A9}"/>
              </a:ext>
            </a:extLst>
          </p:cNvPr>
          <p:cNvSpPr/>
          <p:nvPr/>
        </p:nvSpPr>
        <p:spPr>
          <a:xfrm>
            <a:off x="8155280" y="3063240"/>
            <a:ext cx="3273964" cy="1718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Besluit van de Vlaamse Regering </a:t>
            </a:r>
            <a:r>
              <a:rPr kumimoji="0" lang="nl-BE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ivm</a:t>
            </a: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keuring privéwaterafvoer (2011)</a:t>
            </a:r>
          </a:p>
          <a:p>
            <a:pPr marL="214313" marR="0" lvl="1" indent="-214313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controle correcte afkoppeling afval- en hemelwater bij elke wijziging aan privéwaterafvoer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=&gt; Keuring bij aanleg gescheiden riolering</a:t>
            </a:r>
          </a:p>
        </p:txBody>
      </p:sp>
      <p:pic>
        <p:nvPicPr>
          <p:cNvPr id="11" name="Graphic 10" descr="Weegschalen van gerechtigheid met effen opvulling">
            <a:extLst>
              <a:ext uri="{FF2B5EF4-FFF2-40B4-BE49-F238E27FC236}">
                <a16:creationId xmlns:a16="http://schemas.microsoft.com/office/drawing/2014/main" id="{38D68FD6-9D1A-41A0-92DC-A8A64F8B8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5558" y="983452"/>
            <a:ext cx="5042444" cy="50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50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53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A0C56F-550D-488A-8BD7-DD0F4DCD7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6712" y="1680705"/>
            <a:ext cx="5468556" cy="4084651"/>
          </a:xfrm>
          <a:prstGeom prst="rect">
            <a:avLst/>
          </a:prstGeom>
        </p:spPr>
      </p:pic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Gemengd rioolstelsel of grachtenstelsel   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</a:t>
            </a:r>
            <a:r>
              <a:rPr lang="nl-BE" altLang="nl-BE" sz="2400" dirty="0">
                <a:solidFill>
                  <a:schemeClr val="accent1"/>
                </a:solidFill>
              </a:rPr>
              <a:t>één grachtenstelsel voor afvoer van afval- én hemelwater</a:t>
            </a:r>
            <a:r>
              <a:rPr lang="nl-BE" sz="24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3913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Gescheiden rioolstelsel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aparte riolering voor afvoer van afval- en hemelwater.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E7CAE8-0D97-4CCE-A909-6CC5D5CF8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8" y="1245758"/>
            <a:ext cx="6927232" cy="498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73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Gescheiden rioolstelsel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aparte riolering voor afvoer van afval- en hemelwater.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E7CAE8-0D97-4CCE-A909-6CC5D5CF8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8" y="1245758"/>
            <a:ext cx="6927232" cy="498760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B4CF0C-21CB-4364-A26B-69BB7DF4C4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601" t="27178" r="19868" b="35567"/>
          <a:stretch/>
        </p:blipFill>
        <p:spPr>
          <a:xfrm>
            <a:off x="7657877" y="2593502"/>
            <a:ext cx="2807653" cy="1858143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F84A3A2A-0550-48E6-A090-65C40BD55386}"/>
              </a:ext>
            </a:extLst>
          </p:cNvPr>
          <p:cNvSpPr txBox="1"/>
          <p:nvPr/>
        </p:nvSpPr>
        <p:spPr>
          <a:xfrm>
            <a:off x="10506456" y="2476088"/>
            <a:ext cx="18984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b="1" dirty="0">
                <a:solidFill>
                  <a:schemeClr val="bg1"/>
                </a:solidFill>
              </a:rPr>
              <a:t>Verplicht te behouden/</a:t>
            </a:r>
            <a:br>
              <a:rPr lang="nl-BE" b="1" dirty="0">
                <a:solidFill>
                  <a:schemeClr val="bg1"/>
                </a:solidFill>
              </a:rPr>
            </a:br>
            <a:r>
              <a:rPr lang="nl-BE" b="1" dirty="0">
                <a:solidFill>
                  <a:schemeClr val="bg1"/>
                </a:solidFill>
              </a:rPr>
              <a:t>herstellen!</a:t>
            </a:r>
            <a:endParaRPr lang="nl-BE" dirty="0">
              <a:solidFill>
                <a:schemeClr val="bg1"/>
              </a:solidFill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0C64BBCF-BFC1-4D95-A549-232D9C613679}"/>
              </a:ext>
            </a:extLst>
          </p:cNvPr>
          <p:cNvCxnSpPr>
            <a:cxnSpLocks/>
          </p:cNvCxnSpPr>
          <p:nvPr/>
        </p:nvCxnSpPr>
        <p:spPr>
          <a:xfrm>
            <a:off x="8984202" y="2753534"/>
            <a:ext cx="1522254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Ovaal 4">
            <a:extLst>
              <a:ext uri="{FF2B5EF4-FFF2-40B4-BE49-F238E27FC236}">
                <a16:creationId xmlns:a16="http://schemas.microsoft.com/office/drawing/2014/main" id="{5DDF86A6-F0DC-466A-AF31-3C4DF38BF8C8}"/>
              </a:ext>
            </a:extLst>
          </p:cNvPr>
          <p:cNvSpPr/>
          <p:nvPr/>
        </p:nvSpPr>
        <p:spPr>
          <a:xfrm>
            <a:off x="7987506" y="2476087"/>
            <a:ext cx="996696" cy="770033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7523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43865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OPEN en HALFOPEN bebouwing 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alle dakvlakken en verharding rondom woning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100 % afkoppelingsplicht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Mogelijke uitzondering: ingesloten dakvlak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nl-BE" sz="2400" b="1" dirty="0">
              <a:solidFill>
                <a:schemeClr val="accent2"/>
              </a:solidFill>
            </a:endParaRPr>
          </a:p>
        </p:txBody>
      </p:sp>
      <p:pic>
        <p:nvPicPr>
          <p:cNvPr id="22" name="Afbeelding 4">
            <a:extLst>
              <a:ext uri="{FF2B5EF4-FFF2-40B4-BE49-F238E27FC236}">
                <a16:creationId xmlns:a16="http://schemas.microsoft.com/office/drawing/2014/main" id="{01F424C0-118D-4D14-8815-8037D76B3B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2574375" y="6182200"/>
            <a:ext cx="10823017" cy="6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4">
            <a:extLst>
              <a:ext uri="{FF2B5EF4-FFF2-40B4-BE49-F238E27FC236}">
                <a16:creationId xmlns:a16="http://schemas.microsoft.com/office/drawing/2014/main" id="{0382F125-0014-43E8-B1CC-AD1ED20AB9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49"/>
          <a:stretch/>
        </p:blipFill>
        <p:spPr bwMode="auto">
          <a:xfrm>
            <a:off x="2886887" y="2038350"/>
            <a:ext cx="7884745" cy="608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4">
            <a:extLst>
              <a:ext uri="{FF2B5EF4-FFF2-40B4-BE49-F238E27FC236}">
                <a16:creationId xmlns:a16="http://schemas.microsoft.com/office/drawing/2014/main" id="{408CF669-4B69-486C-8D3D-2C6C43BF8E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1619673" y="6179152"/>
            <a:ext cx="10823017" cy="6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727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6665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GESLOTEN bebouwing met voortuin en zonder doorgang 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verharding en dakvlak aan straatzijde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50% afkoppelingsplicht (= optimale afkoppeling)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Geen leidingen door de woning</a:t>
            </a:r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FA1959E5-89C0-4001-A757-AA8A68B9D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7122" y="2501900"/>
            <a:ext cx="8634878" cy="485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4">
            <a:extLst>
              <a:ext uri="{FF2B5EF4-FFF2-40B4-BE49-F238E27FC236}">
                <a16:creationId xmlns:a16="http://schemas.microsoft.com/office/drawing/2014/main" id="{C1E138DE-4610-478A-BAD5-008221D2A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629764" y="6388100"/>
            <a:ext cx="8756642" cy="55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175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10183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GESLOTEN bebouwing ZONDER VOORTUIN en zonder doorgang: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dakvlak aan straatzijde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50% afkoppelingsplicht (= optimale afkoppeling)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Gevel = openbaar domein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Afkoppeling door </a:t>
            </a:r>
            <a:r>
              <a:rPr lang="nl-BE" sz="2400" dirty="0" err="1">
                <a:solidFill>
                  <a:schemeClr val="accent1"/>
                </a:solidFill>
              </a:rPr>
              <a:t>Pidpa</a:t>
            </a: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Geen leidingen door de woning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C1E138DE-4610-478A-BAD5-008221D2A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629764" y="6388100"/>
            <a:ext cx="8756642" cy="55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A753CAE-D158-4221-B099-D1FF5AC66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6988" y="3032057"/>
            <a:ext cx="8756642" cy="492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01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Hemelwater, nuttig voor u!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299638"/>
            <a:ext cx="10183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Gewestelijk stedenbouwkundige verordening </a:t>
            </a:r>
          </a:p>
          <a:p>
            <a:pPr>
              <a:buClr>
                <a:schemeClr val="accent3"/>
              </a:buClr>
              <a:defRPr/>
            </a:pPr>
            <a:r>
              <a:rPr lang="nl-BE" sz="2400" dirty="0">
                <a:solidFill>
                  <a:schemeClr val="accent1"/>
                </a:solidFill>
              </a:rPr>
              <a:t>(</a:t>
            </a:r>
            <a:r>
              <a:rPr lang="nl-BE" sz="2400" dirty="0" err="1">
                <a:solidFill>
                  <a:schemeClr val="accent1"/>
                </a:solidFill>
              </a:rPr>
              <a:t>herbruik</a:t>
            </a:r>
            <a:r>
              <a:rPr lang="nl-BE" sz="2400" dirty="0">
                <a:solidFill>
                  <a:schemeClr val="accent1"/>
                </a:solidFill>
              </a:rPr>
              <a:t> hemelwater):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 err="1">
                <a:solidFill>
                  <a:schemeClr val="accent1"/>
                </a:solidFill>
              </a:rPr>
              <a:t>Herbruik</a:t>
            </a:r>
            <a:r>
              <a:rPr lang="nl-BE" sz="2400" dirty="0">
                <a:solidFill>
                  <a:schemeClr val="accent1"/>
                </a:solidFill>
              </a:rPr>
              <a:t> (regenwaterput/ regenton)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Infiltratie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Gescheiden afvoer</a:t>
            </a:r>
          </a:p>
        </p:txBody>
      </p:sp>
      <p:pic>
        <p:nvPicPr>
          <p:cNvPr id="9" name="Picture 2" descr="Plaatsen betonnen regenwaterput">
            <a:extLst>
              <a:ext uri="{FF2B5EF4-FFF2-40B4-BE49-F238E27FC236}">
                <a16:creationId xmlns:a16="http://schemas.microsoft.com/office/drawing/2014/main" id="{FF3F7923-AF67-401C-B7AD-ABFB61ACD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4205520"/>
            <a:ext cx="2740125" cy="2055409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3659B13-6B6F-4B93-A070-C8DA1E0D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9" r="1996"/>
          <a:stretch>
            <a:fillRect/>
          </a:stretch>
        </p:blipFill>
        <p:spPr bwMode="auto">
          <a:xfrm>
            <a:off x="3438684" y="4204250"/>
            <a:ext cx="1476531" cy="2056679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3E432E1-8F14-48A9-BD00-6B0DEA9BC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r="51083"/>
          <a:stretch/>
        </p:blipFill>
        <p:spPr bwMode="auto">
          <a:xfrm>
            <a:off x="5053386" y="4196805"/>
            <a:ext cx="1504058" cy="2064124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37B658C-472B-420C-A7A9-01D5A9F0E8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r="4400"/>
          <a:stretch/>
        </p:blipFill>
        <p:spPr>
          <a:xfrm>
            <a:off x="6742542" y="2527300"/>
            <a:ext cx="5449457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71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: afgeronde diagonale hoeken 13">
            <a:extLst>
              <a:ext uri="{FF2B5EF4-FFF2-40B4-BE49-F238E27FC236}">
                <a16:creationId xmlns:a16="http://schemas.microsoft.com/office/drawing/2014/main" id="{ABD730DE-0B3F-4EA0-8CA4-793999B8397D}"/>
              </a:ext>
            </a:extLst>
          </p:cNvPr>
          <p:cNvSpPr/>
          <p:nvPr/>
        </p:nvSpPr>
        <p:spPr>
          <a:xfrm>
            <a:off x="2063749" y="1320703"/>
            <a:ext cx="7905751" cy="5287898"/>
          </a:xfrm>
          <a:prstGeom prst="round2DiagRect">
            <a:avLst>
              <a:gd name="adj1" fmla="val 16907"/>
              <a:gd name="adj2" fmla="val 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38203F7-4EE6-4AC4-A087-178C708C02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0" t="7749" r="11694" b="7208"/>
          <a:stretch/>
        </p:blipFill>
        <p:spPr>
          <a:xfrm>
            <a:off x="2722463" y="1541204"/>
            <a:ext cx="7001073" cy="4846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782750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604438"/>
            <a:ext cx="91678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 </a:t>
            </a:r>
            <a:r>
              <a:rPr lang="nl-BE" sz="2400" b="1" dirty="0" err="1">
                <a:solidFill>
                  <a:schemeClr val="accent2"/>
                </a:solidFill>
              </a:rPr>
              <a:t>Pidpa</a:t>
            </a:r>
            <a:r>
              <a:rPr lang="nl-BE" sz="2400" b="1" dirty="0">
                <a:solidFill>
                  <a:schemeClr val="accent2"/>
                </a:solidFill>
              </a:rPr>
              <a:t>-riolering biedt aan bewoner: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gratis afkoppelingsadvies hemel- en afvalwater + </a:t>
            </a:r>
            <a:r>
              <a:rPr lang="nl-BE" sz="2400" dirty="0" err="1">
                <a:solidFill>
                  <a:schemeClr val="accent1"/>
                </a:solidFill>
              </a:rPr>
              <a:t>plaatsbezoek</a:t>
            </a: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 huisaansluitingsputje vuilwater (DWA) (extra aansluiting tegen kostprijs)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 huisaansluitingsputje regenwater (RWA) 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000" dirty="0">
                <a:solidFill>
                  <a:schemeClr val="accent1"/>
                </a:solidFill>
              </a:rPr>
              <a:t>(extra aansluiting tegen kostprijs, MAAR geen meerprijs voor aansluitingen op opengracht)</a:t>
            </a:r>
          </a:p>
          <a:p>
            <a:pPr>
              <a:buClr>
                <a:schemeClr val="accent3"/>
              </a:buClr>
              <a:defRPr/>
            </a:pPr>
            <a:endParaRPr lang="nl-BE" sz="2400" dirty="0">
              <a:solidFill>
                <a:schemeClr val="accent1"/>
              </a:solidFill>
            </a:endParaRPr>
          </a:p>
          <a:p>
            <a:pPr>
              <a:buClr>
                <a:schemeClr val="accent3"/>
              </a:buClr>
              <a:defRPr/>
            </a:pPr>
            <a:r>
              <a:rPr lang="nl-BE" sz="2400" b="1" dirty="0">
                <a:solidFill>
                  <a:schemeClr val="accent1"/>
                </a:solidFill>
              </a:rPr>
              <a:t>Na uitvoering van rioleringswerken op privaat, binnen 3 maand: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Gratis keuring van privé riolering  (eventuele herkeuring is niet gratis)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Afkoppelingspremie na aanpassing op privé naar volledig gescheiden riolering (mits voldaan wordt aan strikte voorwaarden)</a:t>
            </a:r>
          </a:p>
        </p:txBody>
      </p:sp>
    </p:spTree>
    <p:extLst>
      <p:ext uri="{BB962C8B-B14F-4D97-AF65-F5344CB8AC3E}">
        <p14:creationId xmlns:p14="http://schemas.microsoft.com/office/powerpoint/2010/main" val="3934933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604438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 </a:t>
            </a:r>
            <a:r>
              <a:rPr lang="nl-BE" sz="2400" b="1" dirty="0" err="1">
                <a:solidFill>
                  <a:schemeClr val="accent2"/>
                </a:solidFill>
              </a:rPr>
              <a:t>Pidpa</a:t>
            </a:r>
            <a:r>
              <a:rPr lang="nl-BE" sz="2400" b="1" dirty="0">
                <a:solidFill>
                  <a:schemeClr val="accent2"/>
                </a:solidFill>
              </a:rPr>
              <a:t>-riolering vraagt aan bewoner: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9534" y="2440228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8019" y="2440228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2362517" y="5092843"/>
            <a:ext cx="3098800" cy="1171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795 € aansluitrecht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000" dirty="0">
                <a:solidFill>
                  <a:schemeClr val="accent1"/>
                </a:solidFill>
                <a:cs typeface="Arial" charset="0"/>
              </a:rPr>
              <a:t>indien de woning een eerste maal wordt aangesloten op de riolering 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731002" y="5092843"/>
            <a:ext cx="309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Volledige afkoppeling </a:t>
            </a:r>
          </a:p>
          <a:p>
            <a:pPr algn="ctr"/>
            <a:r>
              <a:rPr lang="nl-BE" sz="2000" dirty="0">
                <a:solidFill>
                  <a:schemeClr val="accent1"/>
                </a:solidFill>
                <a:cs typeface="Arial" charset="0"/>
              </a:rPr>
              <a:t>op privaat terrein</a:t>
            </a:r>
            <a:endParaRPr lang="nl-BE" sz="2000" dirty="0">
              <a:solidFill>
                <a:schemeClr val="accent1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629242-F752-4BC9-907F-D16A84172AA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65" y="2804236"/>
            <a:ext cx="1579818" cy="157981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5A6164E-05BF-40D7-8AC3-2A35FF2D2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9176" y="2910814"/>
            <a:ext cx="1206924" cy="14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0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Voorwaarden premie (€ 530)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8761412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Geen verplichte scheiding opgelegd via bouwvergunning </a:t>
            </a:r>
            <a:b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</a:b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(bouwvergunning vóór 1 februari 2005)</a:t>
            </a:r>
            <a:b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Afkoppeling voor </a:t>
            </a:r>
            <a:r>
              <a:rPr lang="nl-BE" altLang="nl-BE" sz="2400" b="1" dirty="0">
                <a:solidFill>
                  <a:schemeClr val="accent1"/>
                </a:solidFill>
              </a:rPr>
              <a:t>de totale verharde oppervlakte 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r>
              <a:rPr lang="nl-BE" altLang="nl-BE" sz="2400" dirty="0">
                <a:solidFill>
                  <a:schemeClr val="accent1"/>
                </a:solidFill>
              </a:rPr>
              <a:t>m.a.w. volledige dakoppervlakte en alle verhardingen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Conform keuringsattest – binnen 3 maand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éénmalige tussenkomst 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r>
              <a:rPr lang="nl-BE" altLang="nl-BE" sz="2400" dirty="0">
                <a:solidFill>
                  <a:schemeClr val="accent1"/>
                </a:solidFill>
              </a:rPr>
              <a:t>=&gt; enkel voor installaties met </a:t>
            </a:r>
            <a:r>
              <a:rPr lang="nl-BE" altLang="nl-BE" sz="2400" u="sng" dirty="0">
                <a:solidFill>
                  <a:schemeClr val="accent1"/>
                </a:solidFill>
              </a:rPr>
              <a:t>permanent karakter</a:t>
            </a: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endParaRPr lang="nl-BE" altLang="nl-BE" sz="2400" u="sng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Indien men bijkomend buffering met </a:t>
            </a:r>
            <a:r>
              <a:rPr lang="nl-BE" altLang="nl-BE" sz="2400" dirty="0" err="1">
                <a:solidFill>
                  <a:schemeClr val="accent1"/>
                </a:solidFill>
              </a:rPr>
              <a:t>herbruik</a:t>
            </a:r>
            <a:r>
              <a:rPr lang="nl-BE" altLang="nl-BE" sz="2400" dirty="0">
                <a:solidFill>
                  <a:schemeClr val="accent1"/>
                </a:solidFill>
              </a:rPr>
              <a:t> plaatst </a:t>
            </a:r>
            <a:r>
              <a:rPr lang="nl-BE" altLang="nl-BE" sz="2400" u="sng" dirty="0">
                <a:solidFill>
                  <a:schemeClr val="accent1"/>
                </a:solidFill>
              </a:rPr>
              <a:t>of</a:t>
            </a:r>
            <a:r>
              <a:rPr lang="nl-BE" altLang="nl-BE" sz="2400" dirty="0">
                <a:solidFill>
                  <a:schemeClr val="accent1"/>
                </a:solidFill>
              </a:rPr>
              <a:t> infiltratie voorziening voor  het RWA-stelsel op privaat domein, kan de premie verhoogd worden tot € </a:t>
            </a:r>
            <a:r>
              <a:rPr lang="nl-BE" sz="2400" dirty="0">
                <a:solidFill>
                  <a:schemeClr val="accent1"/>
                </a:solidFill>
                <a:cs typeface="Arial" charset="0"/>
              </a:rPr>
              <a:t>795 </a:t>
            </a:r>
            <a:endParaRPr lang="nl-BE" altLang="nl-BE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29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diagonale hoeken 14">
            <a:extLst>
              <a:ext uri="{FF2B5EF4-FFF2-40B4-BE49-F238E27FC236}">
                <a16:creationId xmlns:a16="http://schemas.microsoft.com/office/drawing/2014/main" id="{D6020F97-3F55-4F48-85B4-089A89E6BEA7}"/>
              </a:ext>
            </a:extLst>
          </p:cNvPr>
          <p:cNvSpPr/>
          <p:nvPr/>
        </p:nvSpPr>
        <p:spPr>
          <a:xfrm>
            <a:off x="825500" y="1242382"/>
            <a:ext cx="10922000" cy="5287898"/>
          </a:xfrm>
          <a:prstGeom prst="round2Diag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6670" y="2196469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4448" y="2196469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1261268" y="4858860"/>
            <a:ext cx="4900929" cy="101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1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met aansluitrecht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Aansluitrecht (€ 795) – premie (€ 530)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479381" y="4732672"/>
            <a:ext cx="47243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2 </a:t>
            </a:r>
          </a:p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met aansluitrecht</a:t>
            </a:r>
            <a:br>
              <a:rPr lang="nl-BE" sz="2400" b="1" dirty="0">
                <a:solidFill>
                  <a:schemeClr val="accent1"/>
                </a:solidFill>
                <a:cs typeface="Arial" charset="0"/>
              </a:rPr>
            </a:br>
            <a:r>
              <a:rPr lang="nl-BE" altLang="nl-BE" sz="2000" dirty="0" err="1">
                <a:solidFill>
                  <a:schemeClr val="accent1"/>
                </a:solidFill>
                <a:cs typeface="Arial" charset="0"/>
              </a:rPr>
              <a:t>Aansluitrecht</a:t>
            </a: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 (€ 795) – premie (€ 795)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42B598B-39C6-4AD5-A3A1-1E915EC9AF93}"/>
              </a:ext>
            </a:extLst>
          </p:cNvPr>
          <p:cNvSpPr txBox="1"/>
          <p:nvPr/>
        </p:nvSpPr>
        <p:spPr>
          <a:xfrm>
            <a:off x="2703037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€265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838B557-C3D6-4C30-9F6E-82F685FA055F}"/>
              </a:ext>
            </a:extLst>
          </p:cNvPr>
          <p:cNvSpPr txBox="1"/>
          <p:nvPr/>
        </p:nvSpPr>
        <p:spPr>
          <a:xfrm>
            <a:off x="7781130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€0</a:t>
            </a:r>
            <a:endParaRPr lang="nl-B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82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diagonale hoeken 14">
            <a:extLst>
              <a:ext uri="{FF2B5EF4-FFF2-40B4-BE49-F238E27FC236}">
                <a16:creationId xmlns:a16="http://schemas.microsoft.com/office/drawing/2014/main" id="{D6020F97-3F55-4F48-85B4-089A89E6BEA7}"/>
              </a:ext>
            </a:extLst>
          </p:cNvPr>
          <p:cNvSpPr/>
          <p:nvPr/>
        </p:nvSpPr>
        <p:spPr>
          <a:xfrm>
            <a:off x="825500" y="1242382"/>
            <a:ext cx="10922000" cy="5287898"/>
          </a:xfrm>
          <a:prstGeom prst="round2Diag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6670" y="2196469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4448" y="2196469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1261268" y="4858860"/>
            <a:ext cx="4900929" cy="101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1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zonder aansluitrecht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Aansluitrecht (€ 0) – premie (€ 530)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479381" y="4732672"/>
            <a:ext cx="47243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2 </a:t>
            </a:r>
          </a:p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zonder aansluitrecht</a:t>
            </a:r>
            <a:br>
              <a:rPr lang="nl-BE" sz="2400" b="1" dirty="0">
                <a:solidFill>
                  <a:schemeClr val="accent1"/>
                </a:solidFill>
                <a:cs typeface="Arial" charset="0"/>
              </a:rPr>
            </a:br>
            <a:r>
              <a:rPr lang="nl-BE" altLang="nl-BE" sz="2000" dirty="0" err="1">
                <a:solidFill>
                  <a:schemeClr val="accent1"/>
                </a:solidFill>
                <a:cs typeface="Arial" charset="0"/>
              </a:rPr>
              <a:t>Aansluitrecht</a:t>
            </a: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 (€ 0) – premie (€ 795)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42B598B-39C6-4AD5-A3A1-1E915EC9AF93}"/>
              </a:ext>
            </a:extLst>
          </p:cNvPr>
          <p:cNvSpPr txBox="1"/>
          <p:nvPr/>
        </p:nvSpPr>
        <p:spPr>
          <a:xfrm>
            <a:off x="2703037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€-530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838B557-C3D6-4C30-9F6E-82F685FA055F}"/>
              </a:ext>
            </a:extLst>
          </p:cNvPr>
          <p:cNvSpPr txBox="1"/>
          <p:nvPr/>
        </p:nvSpPr>
        <p:spPr>
          <a:xfrm>
            <a:off x="7781130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€-795</a:t>
            </a:r>
            <a:endParaRPr lang="nl-B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05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52C5760-3908-463B-960D-FC9F0A17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6" y="1248601"/>
            <a:ext cx="6927233" cy="4987607"/>
          </a:xfrm>
          <a:prstGeom prst="rect">
            <a:avLst/>
          </a:prstGeom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E090F391-F07E-452B-AD4F-FFBDFA2BD98E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6" name="Rechthoek: afgeronde diagonale hoeken 15">
              <a:extLst>
                <a:ext uri="{FF2B5EF4-FFF2-40B4-BE49-F238E27FC236}">
                  <a16:creationId xmlns:a16="http://schemas.microsoft.com/office/drawing/2014/main" id="{A85FCB50-6923-4BE1-90AA-77B3321D67FF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A403F3A9-0E6E-499D-9CCE-C5A199C13C98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3D7186E2-1EDE-4B17-B1A7-7C868BC9F14D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B1E21600-1EA9-452F-9C41-6852781C4CC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1A1741E-BC4E-43E8-A519-D3E53FA5CB89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kstvak 20">
            <a:extLst>
              <a:ext uri="{FF2B5EF4-FFF2-40B4-BE49-F238E27FC236}">
                <a16:creationId xmlns:a16="http://schemas.microsoft.com/office/drawing/2014/main" id="{A7742FD2-8048-4897-81DE-0B821F9192FA}"/>
              </a:ext>
            </a:extLst>
          </p:cNvPr>
          <p:cNvSpPr txBox="1"/>
          <p:nvPr/>
        </p:nvSpPr>
        <p:spPr>
          <a:xfrm>
            <a:off x="560388" y="1940077"/>
            <a:ext cx="3986212" cy="690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= controle correcte scheiding tussen regen- en afvalwater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95377BF-2E59-46EB-B49A-D8CF49E837A6}"/>
              </a:ext>
            </a:extLst>
          </p:cNvPr>
          <p:cNvSpPr txBox="1"/>
          <p:nvPr/>
        </p:nvSpPr>
        <p:spPr>
          <a:xfrm>
            <a:off x="560388" y="2995160"/>
            <a:ext cx="3986212" cy="1281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= verplicht opgelegd door Vlaamse overheid bij aanleg van een gescheiden rioleringsstelsel in de straat</a:t>
            </a:r>
          </a:p>
        </p:txBody>
      </p:sp>
    </p:spTree>
    <p:extLst>
      <p:ext uri="{BB962C8B-B14F-4D97-AF65-F5344CB8AC3E}">
        <p14:creationId xmlns:p14="http://schemas.microsoft.com/office/powerpoint/2010/main" val="29122035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Afbeelding 39">
            <a:extLst>
              <a:ext uri="{FF2B5EF4-FFF2-40B4-BE49-F238E27FC236}">
                <a16:creationId xmlns:a16="http://schemas.microsoft.com/office/drawing/2014/main" id="{76D6E4BA-17E0-4621-AC58-9014E7661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r="14581"/>
          <a:stretch/>
        </p:blipFill>
        <p:spPr>
          <a:xfrm>
            <a:off x="9141392" y="3125947"/>
            <a:ext cx="2746985" cy="2585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AF8047E0-D72B-4AC6-B5F9-599D744F4C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3768" r="2509" b="2943"/>
          <a:stretch/>
        </p:blipFill>
        <p:spPr>
          <a:xfrm>
            <a:off x="6357078" y="3078164"/>
            <a:ext cx="2646027" cy="2633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53" name="Afbeelding 52">
            <a:extLst>
              <a:ext uri="{FF2B5EF4-FFF2-40B4-BE49-F238E27FC236}">
                <a16:creationId xmlns:a16="http://schemas.microsoft.com/office/drawing/2014/main" id="{DFF5E8EE-1EE5-49E4-A5E8-8D2C03C38C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 t="3676" r="4444" b="2850"/>
          <a:stretch/>
        </p:blipFill>
        <p:spPr>
          <a:xfrm>
            <a:off x="3570315" y="3075642"/>
            <a:ext cx="2597569" cy="26355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9237345-AA70-40DA-AF2C-17BB9A94DD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3863" r="3740" b="4765"/>
          <a:stretch/>
        </p:blipFill>
        <p:spPr>
          <a:xfrm>
            <a:off x="557361" y="3103316"/>
            <a:ext cx="2846247" cy="2607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/>
              <a:t>Keuring</a:t>
            </a:r>
            <a:endParaRPr lang="nl-BE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003BF4E-A16D-4641-AF3D-A2ED2B95C6E9}"/>
              </a:ext>
            </a:extLst>
          </p:cNvPr>
          <p:cNvGrpSpPr/>
          <p:nvPr/>
        </p:nvGrpSpPr>
        <p:grpSpPr>
          <a:xfrm>
            <a:off x="1309496" y="2026619"/>
            <a:ext cx="1459104" cy="1402381"/>
            <a:chOff x="1309496" y="2026619"/>
            <a:chExt cx="1459104" cy="140238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1459D7B-F2D1-4337-B7B1-D9DFF62B4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FEF6A641-A18C-4FEB-B8F9-E0F70A722273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1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BAA67CA9-3602-4272-9205-C7A7014879AA}"/>
              </a:ext>
            </a:extLst>
          </p:cNvPr>
          <p:cNvGrpSpPr/>
          <p:nvPr/>
        </p:nvGrpSpPr>
        <p:grpSpPr>
          <a:xfrm>
            <a:off x="4154296" y="2016281"/>
            <a:ext cx="1459104" cy="1402381"/>
            <a:chOff x="1309496" y="2026619"/>
            <a:chExt cx="1459104" cy="1402381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FFAA5250-9535-4A4F-976D-34B4B64F1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630444FA-1430-4210-B0B1-2E49687C1E00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2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9483D5A-FA5D-40C2-A074-B2A3702F3E87}"/>
              </a:ext>
            </a:extLst>
          </p:cNvPr>
          <p:cNvGrpSpPr/>
          <p:nvPr/>
        </p:nvGrpSpPr>
        <p:grpSpPr>
          <a:xfrm>
            <a:off x="7000492" y="2026619"/>
            <a:ext cx="1459104" cy="1402381"/>
            <a:chOff x="1309496" y="2026619"/>
            <a:chExt cx="1459104" cy="1402381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81E85F9-7287-46C0-9F6D-5EA9E12C5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10E886C0-2498-44BD-9839-3DB5E724ED46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3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9631D2EA-AD23-465B-A0DB-F0D0458B8789}"/>
              </a:ext>
            </a:extLst>
          </p:cNvPr>
          <p:cNvGrpSpPr/>
          <p:nvPr/>
        </p:nvGrpSpPr>
        <p:grpSpPr>
          <a:xfrm>
            <a:off x="9845292" y="2016280"/>
            <a:ext cx="1459104" cy="1402381"/>
            <a:chOff x="1309496" y="2026619"/>
            <a:chExt cx="1459104" cy="1402381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3FE1ACFF-FAA7-48E8-AE0D-4BD7495FD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826ED8FB-AA88-44EC-9314-B1FBCD188305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4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2FBB173F-76BD-4BEF-8C54-74B8E41C32E1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Wanneer vraag ik een keuring aan?</a:t>
            </a:r>
          </a:p>
        </p:txBody>
      </p:sp>
    </p:spTree>
    <p:extLst>
      <p:ext uri="{BB962C8B-B14F-4D97-AF65-F5344CB8AC3E}">
        <p14:creationId xmlns:p14="http://schemas.microsoft.com/office/powerpoint/2010/main" val="18104393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Hoe een keuring aanvragen?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8761412" cy="72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Zelf afspraak te maken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Aanwezigheid is verplicht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5A81DB-BF40-4CDD-9F07-A3B34C55A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38" y="1410496"/>
            <a:ext cx="5664200" cy="4487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3BEE276-891E-4036-9BA1-05BB06396F58}"/>
              </a:ext>
            </a:extLst>
          </p:cNvPr>
          <p:cNvSpPr txBox="1"/>
          <p:nvPr/>
        </p:nvSpPr>
        <p:spPr>
          <a:xfrm>
            <a:off x="8377238" y="4969213"/>
            <a:ext cx="2603500" cy="92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3200" b="1" dirty="0">
                <a:solidFill>
                  <a:schemeClr val="bg1"/>
                </a:solidFill>
                <a:cs typeface="Arial" panose="020B0604020202020204" pitchFamily="34" charset="0"/>
              </a:rPr>
              <a:t>mijn.pidpa.be</a:t>
            </a: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3200" b="1" dirty="0">
                <a:solidFill>
                  <a:schemeClr val="bg1"/>
                </a:solidFill>
                <a:cs typeface="Arial" panose="020B0604020202020204" pitchFamily="34" charset="0"/>
              </a:rPr>
              <a:t>078 05 01 18</a:t>
            </a:r>
          </a:p>
        </p:txBody>
      </p:sp>
    </p:spTree>
    <p:extLst>
      <p:ext uri="{BB962C8B-B14F-4D97-AF65-F5344CB8AC3E}">
        <p14:creationId xmlns:p14="http://schemas.microsoft.com/office/powerpoint/2010/main" val="7077014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Hoe kan ik mijn keuring voorbereiden?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4062412" cy="26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Hou deze documenten klaar :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Schets van de afkoppelingsdeskundige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Eventuele foto’s van de afkoppelingswerken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l-BE" altLang="nl-BE" sz="24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(deze zaken staan ook vermeld op het schrijven van </a:t>
            </a:r>
            <a:r>
              <a:rPr lang="nl-BE" altLang="nl-BE" sz="2400" dirty="0" err="1">
                <a:solidFill>
                  <a:schemeClr val="accent1"/>
                </a:solidFill>
                <a:cs typeface="Arial" panose="020B0604020202020204" pitchFamily="34" charset="0"/>
              </a:rPr>
              <a:t>Pidpa</a:t>
            </a: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011E3C3-996D-495F-A81B-9F99B56775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891393"/>
              </p:ext>
            </p:extLst>
          </p:nvPr>
        </p:nvGraphicFramePr>
        <p:xfrm>
          <a:off x="5144294" y="1016000"/>
          <a:ext cx="6642100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585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317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E18644-0DF3-4E39-A9FD-7CBC5F458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Meer informatie?</a:t>
            </a:r>
          </a:p>
        </p:txBody>
      </p:sp>
      <p:pic>
        <p:nvPicPr>
          <p:cNvPr id="7" name="Afbeelding 11">
            <a:hlinkClick r:id="rId2"/>
            <a:extLst>
              <a:ext uri="{FF2B5EF4-FFF2-40B4-BE49-F238E27FC236}">
                <a16:creationId xmlns:a16="http://schemas.microsoft.com/office/drawing/2014/main" id="{EAC3FEF4-134D-433B-97C8-3954F3A16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944" y="1441450"/>
            <a:ext cx="8065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9496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08E7A-C65F-4682-9F26-EFAB63B4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Contactgegevens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93B933FC-09C5-4509-9AEB-1A7287F00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22604"/>
              </p:ext>
            </p:extLst>
          </p:nvPr>
        </p:nvGraphicFramePr>
        <p:xfrm>
          <a:off x="1997075" y="1824565"/>
          <a:ext cx="8197850" cy="3628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225">
                  <a:extLst>
                    <a:ext uri="{9D8B030D-6E8A-4147-A177-3AD203B41FA5}">
                      <a16:colId xmlns:a16="http://schemas.microsoft.com/office/drawing/2014/main" val="2656627908"/>
                    </a:ext>
                  </a:extLst>
                </a:gridCol>
                <a:gridCol w="5127625">
                  <a:extLst>
                    <a:ext uri="{9D8B030D-6E8A-4147-A177-3AD203B41FA5}">
                      <a16:colId xmlns:a16="http://schemas.microsoft.com/office/drawing/2014/main" val="3482782596"/>
                    </a:ext>
                  </a:extLst>
                </a:gridCol>
              </a:tblGrid>
              <a:tr h="1052312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Gemeente Rijkevorsel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b="0" dirty="0">
                          <a:solidFill>
                            <a:schemeClr val="bg1"/>
                          </a:solidFill>
                        </a:rPr>
                        <a:t>Mark Daneels </a:t>
                      </a:r>
                      <a:br>
                        <a:rPr lang="nl-BE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nl-BE" b="0" dirty="0">
                          <a:solidFill>
                            <a:schemeClr val="bg1"/>
                          </a:solidFill>
                        </a:rPr>
                        <a:t>03 340 00 77- </a:t>
                      </a:r>
                      <a:r>
                        <a:rPr lang="nl-BE" b="0" u="sng" dirty="0">
                          <a:solidFill>
                            <a:schemeClr val="bg1"/>
                          </a:solidFill>
                        </a:rPr>
                        <a:t>technische.dienst@rijkevorsel.be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495083"/>
                  </a:ext>
                </a:extLst>
              </a:tr>
              <a:tr h="1052312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Pidpa</a:t>
                      </a:r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-Riolering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>
                          <a:solidFill>
                            <a:schemeClr val="bg1"/>
                          </a:solidFill>
                        </a:rPr>
                        <a:t>Esther Wampers</a:t>
                      </a:r>
                    </a:p>
                    <a:p>
                      <a:r>
                        <a:rPr lang="nl-BE" dirty="0">
                          <a:solidFill>
                            <a:schemeClr val="bg1"/>
                          </a:solidFill>
                        </a:rPr>
                        <a:t>078 05 01 18 – </a:t>
                      </a:r>
                      <a:r>
                        <a:rPr lang="nl-BE" dirty="0">
                          <a:solidFill>
                            <a:schemeClr val="bg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infra@pidpa.be</a:t>
                      </a:r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979094"/>
                  </a:ext>
                </a:extLst>
              </a:tr>
              <a:tr h="609673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Afkoppelingsdeskundige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none" dirty="0">
                          <a:solidFill>
                            <a:schemeClr val="bg1"/>
                          </a:solidFill>
                        </a:rPr>
                        <a:t>Kelmo Consulting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none" dirty="0">
                          <a:solidFill>
                            <a:schemeClr val="bg1"/>
                          </a:solidFill>
                        </a:rPr>
                        <a:t>0495 16 76 54 - </a:t>
                      </a:r>
                      <a:r>
                        <a:rPr lang="nl-BE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afspraken@kelmoconsulting.be</a:t>
                      </a:r>
                      <a:br>
                        <a:rPr lang="nl-BE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nl-BE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12723"/>
                  </a:ext>
                </a:extLst>
              </a:tr>
              <a:tr h="609673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Studiebureau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err="1">
                          <a:solidFill>
                            <a:schemeClr val="bg1"/>
                          </a:solidFill>
                        </a:rPr>
                        <a:t>Infrabo</a:t>
                      </a:r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991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270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112B40C0-CCDD-4A91-9EE8-C8B180A87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34" y="1887139"/>
            <a:ext cx="7810901" cy="46547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FFA549-741C-4C86-9BD4-118DF7341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518AAD-7827-40CC-9865-82049B811D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sz="3600" dirty="0"/>
              <a:t>Vragen?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2401C70-6A1A-4012-9AAE-378A8D603115}"/>
              </a:ext>
            </a:extLst>
          </p:cNvPr>
          <p:cNvSpPr txBox="1"/>
          <p:nvPr/>
        </p:nvSpPr>
        <p:spPr>
          <a:xfrm>
            <a:off x="5579049" y="6098741"/>
            <a:ext cx="427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Realisatie: Malle - </a:t>
            </a:r>
            <a:r>
              <a:rPr lang="nl-BE" dirty="0" err="1">
                <a:solidFill>
                  <a:schemeClr val="bg1"/>
                </a:solidFill>
              </a:rPr>
              <a:t>Scherpenberg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241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A549-741C-4C86-9BD4-118DF7341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518AAD-7827-40CC-9865-82049B811D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sz="3600" dirty="0"/>
              <a:t>Vragen?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B2EF50C-00B4-4290-9732-0BCABFDB8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387" y="2699854"/>
            <a:ext cx="5984182" cy="39564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2401C70-6A1A-4012-9AAE-378A8D603115}"/>
              </a:ext>
            </a:extLst>
          </p:cNvPr>
          <p:cNvSpPr txBox="1"/>
          <p:nvPr/>
        </p:nvSpPr>
        <p:spPr>
          <a:xfrm>
            <a:off x="1540639" y="6297289"/>
            <a:ext cx="52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Realisatie: Sint-Katelijne-Waver: </a:t>
            </a:r>
            <a:r>
              <a:rPr lang="nl-BE" dirty="0" err="1">
                <a:solidFill>
                  <a:schemeClr val="bg1"/>
                </a:solidFill>
              </a:rPr>
              <a:t>Lemenhoekstraat</a:t>
            </a:r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3CE188-F6B0-48C8-99DB-FC23F03B6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70"/>
          <a:stretch/>
        </p:blipFill>
        <p:spPr>
          <a:xfrm>
            <a:off x="7107676" y="468012"/>
            <a:ext cx="3966986" cy="5312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9450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Pidp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A3D6F"/>
      </a:accent1>
      <a:accent2>
        <a:srgbClr val="0079B7"/>
      </a:accent2>
      <a:accent3>
        <a:srgbClr val="00ADDA"/>
      </a:accent3>
      <a:accent4>
        <a:srgbClr val="0094AA"/>
      </a:accent4>
      <a:accent5>
        <a:srgbClr val="90CEC3"/>
      </a:accent5>
      <a:accent6>
        <a:srgbClr val="74AF2C"/>
      </a:accent6>
      <a:hlink>
        <a:srgbClr val="BCBE00"/>
      </a:hlink>
      <a:folHlink>
        <a:srgbClr val="FBDB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nformatieDocument" ma:contentTypeID="0x010100E6127672299D4E07BCF4EDB079BCF3E900509955B0D1564BA08BBCE9C1E8AB02CF001C9E3381B71C0746A6EE39B136E0672C" ma:contentTypeVersion="0" ma:contentTypeDescription="InformatieDocument Content Type" ma:contentTypeScope="" ma:versionID="d1097cab041699cb52f3d6bb72ee0105">
  <xsd:schema xmlns:xsd="http://www.w3.org/2001/XMLSchema" xmlns:xs="http://www.w3.org/2001/XMLSchema" xmlns:p="http://schemas.microsoft.com/office/2006/metadata/properties" xmlns:ns2="E4CDA2F8-FBB8-4E37-897D-1E047F08ADBD" targetNamespace="http://schemas.microsoft.com/office/2006/metadata/properties" ma:root="true" ma:fieldsID="976231dd4aaf9bcc21cd43dde162fad7" ns2:_="">
    <xsd:import namespace="E4CDA2F8-FBB8-4E37-897D-1E047F08ADBD"/>
    <xsd:element name="properties">
      <xsd:complexType>
        <xsd:sequence>
          <xsd:element name="documentManagement">
            <xsd:complexType>
              <xsd:all>
                <xsd:element ref="ns2:PExtranetProjectnummer" minOccurs="0"/>
                <xsd:element ref="ns2:PExtranetCommentaar" minOccurs="0"/>
                <xsd:element ref="ns2:PExtranetCommentaarAanwezig" minOccurs="0"/>
                <xsd:element ref="ns2:PExtranetLangeProjectomschr" minOccurs="0"/>
                <xsd:element ref="ns2:PExtranetEindafrekeningsdocument"/>
                <xsd:element ref="ns2:PExtranetExploitatiedossierDoc"/>
                <xsd:element ref="ns2:PExtranetArchiveren"/>
                <xsd:element ref="ns2:PExtranetArchiverenStudiebureau"/>
                <xsd:element ref="ns2:PExtranetArchiverenAannemer"/>
                <xsd:element ref="ns2:PExtranetInfodocumentSoortTHF"/>
                <xsd:element ref="ns2:PExtranetGemeenteTHF" minOccurs="0"/>
                <xsd:element ref="ns2:PExtranetGem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DA2F8-FBB8-4E37-897D-1E047F08ADBD" elementFormDefault="qualified">
    <xsd:import namespace="http://schemas.microsoft.com/office/2006/documentManagement/types"/>
    <xsd:import namespace="http://schemas.microsoft.com/office/infopath/2007/PartnerControls"/>
    <xsd:element name="PExtranetProjectnummer" ma:index="8" nillable="true" ma:displayName="Projectnummer" ma:internalName="PExtranetProjectnummer">
      <xsd:simpleType>
        <xsd:restriction base="dms:Text"/>
      </xsd:simpleType>
    </xsd:element>
    <xsd:element name="PExtranetCommentaar" ma:index="9" nillable="true" ma:displayName="Commentaar" ma:internalName="PExtranetCommentaar">
      <xsd:simpleType>
        <xsd:restriction base="dms:Note"/>
      </xsd:simpleType>
    </xsd:element>
    <xsd:element name="PExtranetCommentaarAanwezig" ma:index="10" nillable="true" ma:displayName="CommentaarAanwezig" ma:default="0" ma:internalName="PExtranetCommentaarAanwezig">
      <xsd:simpleType>
        <xsd:restriction base="dms:Boolean"/>
      </xsd:simpleType>
    </xsd:element>
    <xsd:element name="PExtranetLangeProjectomschr" ma:index="11" nillable="true" ma:displayName="Lange projectomschrijving" ma:internalName="PExtranetLangeProjectomschr">
      <xsd:simpleType>
        <xsd:restriction base="dms:Note"/>
      </xsd:simpleType>
    </xsd:element>
    <xsd:element name="PExtranetEindafrekeningsdocument" ma:index="12" ma:displayName="Eindafrekeningsdocument" ma:default="0" ma:internalName="PExtranetEindafrekeningsdocument">
      <xsd:simpleType>
        <xsd:restriction base="dms:Boolean"/>
      </xsd:simpleType>
    </xsd:element>
    <xsd:element name="PExtranetExploitatiedossierDoc" ma:index="13" ma:displayName="ExploitatiedossierDocument" ma:default="0" ma:internalName="PExtranetExploitatiedossierDoc">
      <xsd:simpleType>
        <xsd:restriction base="dms:Boolean"/>
      </xsd:simpleType>
    </xsd:element>
    <xsd:element name="PExtranetArchiveren" ma:index="14" ma:displayName="Archiveren" ma:default="1" ma:internalName="PExtranetArchiveren">
      <xsd:simpleType>
        <xsd:restriction base="dms:Boolean"/>
      </xsd:simpleType>
    </xsd:element>
    <xsd:element name="PExtranetArchiverenStudiebureau" ma:index="15" ma:displayName="Archiveren Studiebureau" ma:default="1" ma:internalName="PExtranetArchiverenStudiebureau">
      <xsd:simpleType>
        <xsd:restriction base="dms:Boolean"/>
      </xsd:simpleType>
    </xsd:element>
    <xsd:element name="PExtranetArchiverenAannemer" ma:index="16" ma:displayName="Archiveren Aannemer" ma:default="1" ma:internalName="PExtranetArchiverenAannemer">
      <xsd:simpleType>
        <xsd:restriction base="dms:Boolean"/>
      </xsd:simpleType>
    </xsd:element>
    <xsd:element name="PExtranetInfodocumentSoortTHF" ma:index="17" ma:taxonomy="true" ma:internalName="PExtranetInfodocumentSoortTHF" ma:taxonomyFieldName="PExtranetInfodocumentSoort" ma:displayName="Infodocument soort" ma:fieldId="{1c40cd63-4087-4b18-b0ce-ec3a895981a4}" ma:sspId="19112cd1-6a4c-4c53-a64a-0f85e70b8fe4" ma:termSetId="57cbd5da-a573-49cd-bdec-2423b75fa39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xtranetGemeenteTHF" ma:index="19" nillable="true" ma:taxonomy="true" ma:internalName="PExtranetGemeenteTHF" ma:taxonomyFieldName="PExtranetGemeente" ma:displayName="Gemeente" ma:fieldId="{1ce22094-c18b-4414-b49e-d2f5de541405}" ma:sspId="19112cd1-6a4c-4c53-a64a-0f85e70b8fe4" ma:termSetId="cf9026db-a0dc-4a7a-a5bc-dc1eb6bd49a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xtranetGemCode" ma:index="21" nillable="true" ma:displayName="Gemeentecode" ma:internalName="PExtranetGemCod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xtranetArchiverenStudiebureau xmlns="E4CDA2F8-FBB8-4E37-897D-1E047F08ADBD">true</PExtranetArchiverenStudiebureau>
    <PExtranetArchiverenAannemer xmlns="E4CDA2F8-FBB8-4E37-897D-1E047F08ADBD">true</PExtranetArchiverenAannemer>
    <PExtranetGemCode xmlns="E4CDA2F8-FBB8-4E37-897D-1E047F08ADBD" xsi:nil="true"/>
    <PExtranetCommentaarAanwezig xmlns="E4CDA2F8-FBB8-4E37-897D-1E047F08ADBD">false</PExtranetCommentaarAanwezig>
    <PExtranetArchiveren xmlns="E4CDA2F8-FBB8-4E37-897D-1E047F08ADBD">true</PExtranetArchiveren>
    <PExtranetProjectnummer xmlns="E4CDA2F8-FBB8-4E37-897D-1E047F08ADBD">K-19-023</PExtranetProjectnummer>
    <PExtranetInfodocumentSoortTHF xmlns="E4CDA2F8-FBB8-4E37-897D-1E047F08ADBD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Presentatie</TermName>
          <TermId xmlns="http://schemas.microsoft.com/office/infopath/2007/PartnerControls">6fcd1d48-766a-4c2c-840b-bbe7b22da65f</TermId>
        </TermInfo>
      </Terms>
    </PExtranetInfodocumentSoortTHF>
    <PExtranetExploitatiedossierDoc xmlns="E4CDA2F8-FBB8-4E37-897D-1E047F08ADBD">false</PExtranetExploitatiedossierDoc>
    <PExtranetCommentaar xmlns="E4CDA2F8-FBB8-4E37-897D-1E047F08ADBD" xsi:nil="true"/>
    <PExtranetLangeProjectomschr xmlns="E4CDA2F8-FBB8-4E37-897D-1E047F08ADBD">K-RK KN Bavelstraat-Bolksedijk-Eekhofstr
K-RK KN Weg- en rioleringswerken in Bavelstraat-Bolksedijk-Eekhofstraat
-Schommelweg-Papenvoort-Bolk
VC-O ntb</PExtranetLangeProjectomschr>
    <PExtranetEindafrekeningsdocument xmlns="E4CDA2F8-FBB8-4E37-897D-1E047F08ADBD">false</PExtranetEindafrekeningsdocument>
    <PExtranetGemeenteTHF xmlns="E4CDA2F8-FBB8-4E37-897D-1E047F08ADBD">
      <Terms xmlns="http://schemas.microsoft.com/office/infopath/2007/PartnerControls"/>
    </PExtranetGemeenteTHF>
  </documentManagement>
</p:properties>
</file>

<file path=customXml/itemProps1.xml><?xml version="1.0" encoding="utf-8"?>
<ds:datastoreItem xmlns:ds="http://schemas.openxmlformats.org/officeDocument/2006/customXml" ds:itemID="{3B50BAAD-D8EB-47DE-B165-82E3412D88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78CF7C-04E8-454B-BFEE-B25A817B5A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CDA2F8-FBB8-4E37-897D-1E047F08AD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35E9EB-24AB-4D08-869C-4A55B52993F5}">
  <ds:schemaRefs>
    <ds:schemaRef ds:uri="http://purl.org/dc/dcmitype/"/>
    <ds:schemaRef ds:uri="E4CDA2F8-FBB8-4E37-897D-1E047F08ADBD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1318</Words>
  <Application>Microsoft Office PowerPoint</Application>
  <PresentationFormat>Breedbeeld</PresentationFormat>
  <Paragraphs>313</Paragraphs>
  <Slides>47</Slides>
  <Notes>7</Notes>
  <HiddenSlides>4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47</vt:i4>
      </vt:variant>
    </vt:vector>
  </HeadingPairs>
  <TitlesOfParts>
    <vt:vector size="55" baseType="lpstr">
      <vt:lpstr>Aptos Display</vt:lpstr>
      <vt:lpstr>Courier New</vt:lpstr>
      <vt:lpstr>Aptos</vt:lpstr>
      <vt:lpstr>Arial</vt:lpstr>
      <vt:lpstr>Wingdings</vt:lpstr>
      <vt:lpstr>Calibri</vt:lpstr>
      <vt:lpstr>Sari</vt:lpstr>
      <vt:lpstr>Kantoorthema</vt:lpstr>
      <vt:lpstr>PowerPoint-presentatie</vt:lpstr>
      <vt:lpstr>PowerPoint-presentatie</vt:lpstr>
      <vt:lpstr>Toelichting bewoners (K-19-023)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Toelichting bewoners (K-19-023)</vt:lpstr>
      <vt:lpstr>PowerPoint-presentatie</vt:lpstr>
      <vt:lpstr>PowerPoint-presentatie</vt:lpstr>
      <vt:lpstr>PowerPoint-presentatie</vt:lpstr>
      <vt:lpstr>Pidpa, uw waterpartner</vt:lpstr>
      <vt:lpstr>Pidpa, uw waterpartner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Meer informatie?</vt:lpstr>
      <vt:lpstr>Contactgegevens</vt:lpstr>
      <vt:lpstr>Bedankt!</vt:lpstr>
      <vt:lpstr>Bedankt!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GEM=RK - projectnr=K-19-023 - Presentatie bewonersvergadering 16-02-2026.PPTX</dc:title>
  <dc:creator>Frederik Ongenae</dc:creator>
  <cp:keywords>Smartpresentations</cp:keywords>
  <cp:lastModifiedBy>Mark</cp:lastModifiedBy>
  <cp:revision>279</cp:revision>
  <cp:lastPrinted>2026-02-06T14:32:25Z</cp:lastPrinted>
  <dcterms:created xsi:type="dcterms:W3CDTF">2024-07-12T08:48:55Z</dcterms:created>
  <dcterms:modified xsi:type="dcterms:W3CDTF">2026-02-17T11:15:38Z</dcterms:modified>
  <cp:category>Smartpresentations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0x010100E6127672299D4E07BCF4EDB079BCF3E900509955B0D1564BA08BBCE9C1E8AB02CF001C9E3381B71C0746A6EE39B136E0672C</vt:lpwstr>
  </property>
  <property fmtid="{D5CDD505-2E9C-101B-9397-08002B2CF9AE}" pid="3" name="PExtranetGemeente">
    <vt:lpwstr/>
  </property>
  <property fmtid="{D5CDD505-2E9C-101B-9397-08002B2CF9AE}" pid="4" name="PExtranetInfodocumentSoort">
    <vt:lpwstr>2</vt:lpwstr>
  </property>
</Properties>
</file>